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4" r:id="rId1"/>
  </p:sldMasterIdLst>
  <p:notesMasterIdLst>
    <p:notesMasterId r:id="rId17"/>
  </p:notesMasterIdLst>
  <p:sldIdLst>
    <p:sldId id="442" r:id="rId2"/>
    <p:sldId id="441" r:id="rId3"/>
    <p:sldId id="440" r:id="rId4"/>
    <p:sldId id="445" r:id="rId5"/>
    <p:sldId id="447" r:id="rId6"/>
    <p:sldId id="450" r:id="rId7"/>
    <p:sldId id="455" r:id="rId8"/>
    <p:sldId id="456" r:id="rId9"/>
    <p:sldId id="459" r:id="rId10"/>
    <p:sldId id="458" r:id="rId11"/>
    <p:sldId id="460" r:id="rId12"/>
    <p:sldId id="461" r:id="rId13"/>
    <p:sldId id="462" r:id="rId14"/>
    <p:sldId id="463" r:id="rId15"/>
    <p:sldId id="454" r:id="rId16"/>
  </p:sldIdLst>
  <p:sldSz cx="9144000" cy="6858000" type="screen4x3"/>
  <p:notesSz cx="6797675" cy="9928225"/>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5784A"/>
    <a:srgbClr val="655C39"/>
    <a:srgbClr val="403A24"/>
    <a:srgbClr val="433FE6"/>
    <a:srgbClr val="B98959"/>
    <a:srgbClr val="D7CDC4"/>
    <a:srgbClr val="FF5024"/>
    <a:srgbClr val="0CD8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0858" autoAdjust="0"/>
  </p:normalViewPr>
  <p:slideViewPr>
    <p:cSldViewPr>
      <p:cViewPr varScale="1">
        <p:scale>
          <a:sx n="81" d="100"/>
          <a:sy n="81" d="100"/>
        </p:scale>
        <p:origin x="2484" y="78"/>
      </p:cViewPr>
      <p:guideLst>
        <p:guide orient="horz" pos="2160"/>
        <p:guide pos="2880"/>
      </p:guideLst>
    </p:cSldViewPr>
  </p:slideViewPr>
  <p:notesTextViewPr>
    <p:cViewPr>
      <p:scale>
        <a:sx n="100" d="100"/>
        <a:sy n="100" d="100"/>
      </p:scale>
      <p:origin x="0" y="-168"/>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E80C825C-CB1B-45B6-99B1-2110A9BECE78}" type="datetimeFigureOut">
              <a:rPr lang="nl-NL" smtClean="0"/>
              <a:t>8-9-2021</a:t>
            </a:fld>
            <a:endParaRPr lang="nl-NL"/>
          </a:p>
        </p:txBody>
      </p:sp>
      <p:sp>
        <p:nvSpPr>
          <p:cNvPr id="4" name="Tijdelijke aanduiding voor dia-afbeelding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B088B51F-BDF1-4942-8BE2-DDDC1372EF0F}" type="slidenum">
              <a:rPr lang="nl-NL" smtClean="0"/>
              <a:t>‹nr.›</a:t>
            </a:fld>
            <a:endParaRPr lang="nl-NL"/>
          </a:p>
        </p:txBody>
      </p:sp>
    </p:spTree>
    <p:extLst>
      <p:ext uri="{BB962C8B-B14F-4D97-AF65-F5344CB8AC3E}">
        <p14:creationId xmlns:p14="http://schemas.microsoft.com/office/powerpoint/2010/main" val="857759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Waar nu de grijze Noordzee is, was vroeger land. Je kon van Nederland naar Engeland lopen.</a:t>
            </a:r>
          </a:p>
          <a:p>
            <a:r>
              <a:rPr lang="nl-NL" dirty="0"/>
              <a:t>Soms was het ijskoud en soms juist lekker warm. En al die tijd leefden er mensen en dieren.</a:t>
            </a:r>
          </a:p>
          <a:p>
            <a:endParaRPr lang="nl-NL" dirty="0"/>
          </a:p>
          <a:p>
            <a:r>
              <a:rPr lang="nl-NL" dirty="0"/>
              <a:t>Bespreek met de leerlingen:</a:t>
            </a:r>
          </a:p>
          <a:p>
            <a:r>
              <a:rPr lang="nl-NL" dirty="0"/>
              <a:t>- Zou jij kunnen overleven in de kou? Of eten kunnen vinden in een moeras?</a:t>
            </a:r>
          </a:p>
          <a:p>
            <a:endParaRPr lang="nl-NL" dirty="0"/>
          </a:p>
          <a:p>
            <a:r>
              <a:rPr lang="nl-NL" dirty="0"/>
              <a:t>Wat voor Doggerland-bewoners zouden zij zijn?</a:t>
            </a:r>
            <a:endParaRPr lang="en-US" dirty="0"/>
          </a:p>
          <a:p>
            <a:r>
              <a:rPr lang="en-US" dirty="0"/>
              <a:t>&gt; </a:t>
            </a:r>
            <a:r>
              <a:rPr lang="en-US" dirty="0" err="1"/>
              <a:t>Werkblad</a:t>
            </a:r>
            <a:r>
              <a:rPr lang="en-US" dirty="0"/>
              <a:t>: </a:t>
            </a:r>
            <a:r>
              <a:rPr lang="en-US" dirty="0" err="1"/>
              <a:t>opdracht</a:t>
            </a:r>
            <a:r>
              <a:rPr lang="en-US" dirty="0"/>
              <a:t> 1</a:t>
            </a:r>
          </a:p>
          <a:p>
            <a:endParaRPr lang="nl-NL" dirty="0"/>
          </a:p>
          <a:p>
            <a:r>
              <a:rPr lang="nl-NL" dirty="0"/>
              <a:t>Bekijk met de leerlingen de online rondleiding met conservator Luc Amkreutz (14 minuten), op YouTube: https://youtu.be/H3dVav0uf4o</a:t>
            </a:r>
          </a:p>
          <a:p>
            <a:endParaRPr lang="nl-NL" dirty="0"/>
          </a:p>
          <a:p>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Afbeelding:</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 Doggerland ca. 70.000-50.000 jaar geleden | Het zuidelijk </a:t>
            </a:r>
            <a:r>
              <a:rPr lang="nl-NL" dirty="0" err="1"/>
              <a:t>Noordzee-gebied</a:t>
            </a:r>
            <a:r>
              <a:rPr lang="nl-NL" dirty="0"/>
              <a:t> halverwege de laatste ijstijd. Het Vroeg-Midden-</a:t>
            </a:r>
            <a:r>
              <a:rPr lang="nl-NL" dirty="0" err="1"/>
              <a:t>Weichselien</a:t>
            </a:r>
            <a:r>
              <a:rPr lang="nl-NL" dirty="0"/>
              <a:t>. De vlakte van de Noordzee is een gras- en kruidenrijke steppe-toendra waar doorheen de grote rivieren Rijn, Maas en Theems zuidwaarts afwateren naar het Kanaal. Grote kuddes rendieren, paarden en mammoeten trokken door dit gebied, evenals hun jagers, waaronder onze verwanten de Neanderthalers.</a:t>
            </a:r>
            <a:endParaRPr lang="en-US" dirty="0"/>
          </a:p>
        </p:txBody>
      </p:sp>
      <p:sp>
        <p:nvSpPr>
          <p:cNvPr id="4" name="Tijdelijke aanduiding voor dianummer 3"/>
          <p:cNvSpPr>
            <a:spLocks noGrp="1"/>
          </p:cNvSpPr>
          <p:nvPr>
            <p:ph type="sldNum" sz="quarter" idx="5"/>
          </p:nvPr>
        </p:nvSpPr>
        <p:spPr/>
        <p:txBody>
          <a:bodyPr/>
          <a:lstStyle/>
          <a:p>
            <a:fld id="{B088B51F-BDF1-4942-8BE2-DDDC1372EF0F}" type="slidenum">
              <a:rPr lang="nl-NL" smtClean="0"/>
              <a:t>3</a:t>
            </a:fld>
            <a:endParaRPr lang="nl-NL"/>
          </a:p>
        </p:txBody>
      </p:sp>
    </p:spTree>
    <p:extLst>
      <p:ext uri="{BB962C8B-B14F-4D97-AF65-F5344CB8AC3E}">
        <p14:creationId xmlns:p14="http://schemas.microsoft.com/office/powerpoint/2010/main" val="42906132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 jager-visser-verzamelaars maakten naast werktuigen ook andere mooie en opvallende spullen. Ze gebruikten verschillende materialen om sieraden mee te maken.</a:t>
            </a:r>
          </a:p>
          <a:p>
            <a:endParaRPr lang="nl-NL" dirty="0"/>
          </a:p>
          <a:p>
            <a:r>
              <a:rPr lang="nl-NL" dirty="0"/>
              <a:t>Hoe noemen we de fossiele hars met een donkeroranje of lichtbruine kleur?</a:t>
            </a:r>
          </a:p>
          <a:p>
            <a:r>
              <a:rPr lang="nl-NL" dirty="0"/>
              <a:t>&gt; Werkblad: opdracht 11</a:t>
            </a:r>
          </a:p>
          <a:p>
            <a:endParaRPr lang="nl-NL" dirty="0"/>
          </a:p>
          <a:p>
            <a:r>
              <a:rPr lang="nl-NL" dirty="0"/>
              <a:t>En hoe liet je als jager zien dat je een bijzondere prooi had gevangen?</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&gt; Werkblad: opdracht 12</a:t>
            </a:r>
          </a:p>
          <a:p>
            <a:endParaRPr lang="nl-NL" dirty="0"/>
          </a:p>
          <a:p>
            <a:endParaRPr lang="en-US" dirty="0"/>
          </a:p>
          <a:p>
            <a:r>
              <a:rPr lang="en-US" dirty="0" err="1"/>
              <a:t>Foto’s</a:t>
            </a:r>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r>
              <a:rPr lang="en-US" dirty="0" err="1"/>
              <a:t>Linksonder</a:t>
            </a:r>
            <a:r>
              <a:rPr lang="en-US" dirty="0"/>
              <a:t> &gt; Hanger </a:t>
            </a:r>
            <a:r>
              <a:rPr lang="en-US" dirty="0" err="1"/>
              <a:t>slagtand</a:t>
            </a:r>
            <a:r>
              <a:rPr lang="en-US" dirty="0"/>
              <a:t> wild </a:t>
            </a:r>
            <a:r>
              <a:rPr lang="en-US" dirty="0" err="1"/>
              <a:t>zwijn</a:t>
            </a:r>
            <a:r>
              <a:rPr lang="en-US" dirty="0"/>
              <a:t>.</a:t>
            </a:r>
          </a:p>
          <a:p>
            <a:r>
              <a:rPr lang="en-US" dirty="0"/>
              <a:t>- </a:t>
            </a:r>
            <a:r>
              <a:rPr lang="en-US" dirty="0" err="1"/>
              <a:t>Rechtsonder</a:t>
            </a:r>
            <a:r>
              <a:rPr lang="en-US" dirty="0"/>
              <a:t> &gt; twee </a:t>
            </a:r>
            <a:r>
              <a:rPr lang="en-US" dirty="0" err="1"/>
              <a:t>doorboorde</a:t>
            </a:r>
            <a:r>
              <a:rPr lang="en-US" dirty="0"/>
              <a:t> </a:t>
            </a:r>
            <a:r>
              <a:rPr lang="en-US" dirty="0" err="1"/>
              <a:t>barnstenen</a:t>
            </a:r>
            <a:r>
              <a:rPr lang="en-US" dirty="0"/>
              <a:t> </a:t>
            </a:r>
            <a:r>
              <a:rPr lang="en-US" dirty="0" err="1"/>
              <a:t>kralen</a:t>
            </a:r>
            <a:r>
              <a:rPr lang="en-US" dirty="0"/>
              <a:t>, ca 6 cm (</a:t>
            </a:r>
            <a:r>
              <a:rPr lang="en-US" dirty="0" err="1"/>
              <a:t>Klaas</a:t>
            </a:r>
            <a:r>
              <a:rPr lang="en-US" dirty="0"/>
              <a:t> Post).</a:t>
            </a:r>
          </a:p>
          <a:p>
            <a:endParaRPr lang="en-US" dirty="0"/>
          </a:p>
          <a:p>
            <a:r>
              <a:rPr lang="en-US" dirty="0" err="1"/>
              <a:t>Afbeelding</a:t>
            </a:r>
            <a:r>
              <a:rPr lang="en-US" dirty="0"/>
              <a:t>:</a:t>
            </a:r>
          </a:p>
          <a:p>
            <a:r>
              <a:rPr lang="en-US" dirty="0"/>
              <a:t>- </a:t>
            </a:r>
            <a:r>
              <a:rPr lang="en-US" dirty="0" err="1"/>
              <a:t>Reconstructie</a:t>
            </a:r>
            <a:r>
              <a:rPr lang="en-US" dirty="0"/>
              <a:t> </a:t>
            </a:r>
            <a:r>
              <a:rPr lang="en-US" dirty="0" err="1"/>
              <a:t>versierd</a:t>
            </a:r>
            <a:r>
              <a:rPr lang="en-US" dirty="0"/>
              <a:t> bot.</a:t>
            </a:r>
          </a:p>
        </p:txBody>
      </p:sp>
      <p:sp>
        <p:nvSpPr>
          <p:cNvPr id="4" name="Tijdelijke aanduiding voor dianummer 3"/>
          <p:cNvSpPr>
            <a:spLocks noGrp="1"/>
          </p:cNvSpPr>
          <p:nvPr>
            <p:ph type="sldNum" sz="quarter" idx="5"/>
          </p:nvPr>
        </p:nvSpPr>
        <p:spPr/>
        <p:txBody>
          <a:bodyPr/>
          <a:lstStyle/>
          <a:p>
            <a:fld id="{B088B51F-BDF1-4942-8BE2-DDDC1372EF0F}" type="slidenum">
              <a:rPr lang="nl-NL" smtClean="0"/>
              <a:t>12</a:t>
            </a:fld>
            <a:endParaRPr lang="nl-NL"/>
          </a:p>
        </p:txBody>
      </p:sp>
    </p:spTree>
    <p:extLst>
      <p:ext uri="{BB962C8B-B14F-4D97-AF65-F5344CB8AC3E}">
        <p14:creationId xmlns:p14="http://schemas.microsoft.com/office/powerpoint/2010/main" val="33425268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Hadden er </a:t>
            </a:r>
            <a:r>
              <a:rPr lang="en-US" dirty="0" err="1"/>
              <a:t>leerlingen</a:t>
            </a:r>
            <a:r>
              <a:rPr lang="en-US" dirty="0"/>
              <a:t> </a:t>
            </a:r>
            <a:r>
              <a:rPr lang="en-US" dirty="0" err="1"/>
              <a:t>bij</a:t>
            </a:r>
            <a:r>
              <a:rPr lang="en-US" dirty="0"/>
              <a:t> </a:t>
            </a:r>
            <a:r>
              <a:rPr lang="en-US" dirty="0" err="1"/>
              <a:t>opdracht</a:t>
            </a:r>
            <a:r>
              <a:rPr lang="en-US" dirty="0"/>
              <a:t> 1 op het </a:t>
            </a:r>
            <a:r>
              <a:rPr lang="en-US" dirty="0" err="1"/>
              <a:t>werkblad</a:t>
            </a:r>
            <a:r>
              <a:rPr lang="en-US" dirty="0"/>
              <a:t> </a:t>
            </a:r>
            <a:r>
              <a:rPr lang="en-US" dirty="0" err="1"/>
              <a:t>ingevuld</a:t>
            </a:r>
            <a:r>
              <a:rPr lang="en-US" dirty="0"/>
              <a:t> </a:t>
            </a:r>
            <a:r>
              <a:rPr lang="en-US" dirty="0" err="1"/>
              <a:t>dat</a:t>
            </a:r>
            <a:r>
              <a:rPr lang="en-US" dirty="0"/>
              <a:t> </a:t>
            </a:r>
            <a:r>
              <a:rPr lang="en-US" dirty="0" err="1"/>
              <a:t>ze</a:t>
            </a:r>
            <a:r>
              <a:rPr lang="en-US" dirty="0"/>
              <a:t> </a:t>
            </a:r>
            <a:r>
              <a:rPr lang="en-US" dirty="0" err="1"/>
              <a:t>rendierjager</a:t>
            </a:r>
            <a:r>
              <a:rPr lang="en-US" dirty="0"/>
              <a:t> of </a:t>
            </a:r>
            <a:r>
              <a:rPr lang="en-US" dirty="0" err="1"/>
              <a:t>jager-visser-verzamelaar</a:t>
            </a:r>
            <a:r>
              <a:rPr lang="en-US" dirty="0"/>
              <a:t> </a:t>
            </a:r>
            <a:r>
              <a:rPr lang="en-US" dirty="0" err="1"/>
              <a:t>zijn</a:t>
            </a:r>
            <a:r>
              <a:rPr lang="en-US" dirty="0"/>
              <a:t>? </a:t>
            </a:r>
            <a:r>
              <a:rPr lang="nl-NL" sz="1200" kern="1200" dirty="0">
                <a:solidFill>
                  <a:schemeClr val="tx1"/>
                </a:solidFill>
                <a:effectLst/>
                <a:latin typeface="+mn-lt"/>
                <a:ea typeface="+mn-ea"/>
                <a:cs typeface="+mn-cs"/>
              </a:rPr>
              <a:t>Helaas…door het stijgende zeewater kon men niet in Doggerland blijven wonen.</a:t>
            </a:r>
            <a:endParaRPr lang="en-US" dirty="0"/>
          </a:p>
          <a:p>
            <a:endParaRPr lang="nl-NL"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De zeespiegel bleef stijgen en uiteindelijk verdween Doggerland onder de golven van de Noordzee. Dat ging soms sneller met pulsen en de belangrijkste vond 8450 jaar geleden plaats, door het afsmeltende Canadese landijs. Dit leidde in het Noordzeegebied tot een zeespiegelstijging van 4 meter binnen 200 jaar (van -19 naar -15 meter). Een groot deel van Doggerland verdween hierdoor onder water. De Doggerbank werd een eiland en in het vlakke Rijn-</a:t>
            </a:r>
            <a:r>
              <a:rPr lang="nl-NL" sz="1200" kern="1200" dirty="0" err="1">
                <a:solidFill>
                  <a:schemeClr val="tx1"/>
                </a:solidFill>
                <a:effectLst/>
                <a:latin typeface="+mn-lt"/>
                <a:ea typeface="+mn-ea"/>
                <a:cs typeface="+mn-cs"/>
              </a:rPr>
              <a:t>Maasdal</a:t>
            </a:r>
            <a:r>
              <a:rPr lang="nl-NL" sz="1200" kern="1200" dirty="0">
                <a:solidFill>
                  <a:schemeClr val="tx1"/>
                </a:solidFill>
                <a:effectLst/>
                <a:latin typeface="+mn-lt"/>
                <a:ea typeface="+mn-ea"/>
                <a:cs typeface="+mn-cs"/>
              </a:rPr>
              <a:t> bij Rotterdam verschoof de kustlijn met 100 meter per jaar! Het duurde niet lang voordat het Kanaal en de </a:t>
            </a:r>
            <a:r>
              <a:rPr lang="nl-NL" sz="1200" kern="1200" dirty="0" err="1">
                <a:solidFill>
                  <a:schemeClr val="tx1"/>
                </a:solidFill>
                <a:effectLst/>
                <a:latin typeface="+mn-lt"/>
                <a:ea typeface="+mn-ea"/>
                <a:cs typeface="+mn-cs"/>
              </a:rPr>
              <a:t>Noordee</a:t>
            </a:r>
            <a:r>
              <a:rPr lang="nl-NL" sz="1200" kern="1200" dirty="0">
                <a:solidFill>
                  <a:schemeClr val="tx1"/>
                </a:solidFill>
                <a:effectLst/>
                <a:latin typeface="+mn-lt"/>
                <a:ea typeface="+mn-ea"/>
                <a:cs typeface="+mn-cs"/>
              </a:rPr>
              <a:t> weer verbonden waren.</a:t>
            </a:r>
            <a:endParaRPr lang="en-US"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Bovenop de snelle zeespiegelstijging vond een nieuwe catastrofe plaats. Rond 6150 </a:t>
            </a:r>
            <a:r>
              <a:rPr lang="nl-NL" sz="1200" kern="1200" dirty="0" err="1">
                <a:solidFill>
                  <a:schemeClr val="tx1"/>
                </a:solidFill>
                <a:effectLst/>
                <a:latin typeface="+mn-lt"/>
                <a:ea typeface="+mn-ea"/>
                <a:cs typeface="+mn-cs"/>
              </a:rPr>
              <a:t>v.Chr</a:t>
            </a:r>
            <a:r>
              <a:rPr lang="nl-NL" sz="1200" kern="1200" dirty="0">
                <a:solidFill>
                  <a:schemeClr val="tx1"/>
                </a:solidFill>
                <a:effectLst/>
                <a:latin typeface="+mn-lt"/>
                <a:ea typeface="+mn-ea"/>
                <a:cs typeface="+mn-cs"/>
              </a:rPr>
              <a:t> brak voor de kust van Noorwegen een stuk land af met een lengte van 290 km en een volume van 3000 km</a:t>
            </a:r>
            <a:r>
              <a:rPr lang="nl-NL" sz="1200" kern="1200" baseline="30000" dirty="0">
                <a:solidFill>
                  <a:schemeClr val="tx1"/>
                </a:solidFill>
                <a:effectLst/>
                <a:latin typeface="+mn-lt"/>
                <a:ea typeface="+mn-ea"/>
                <a:cs typeface="+mn-cs"/>
              </a:rPr>
              <a:t>2</a:t>
            </a:r>
            <a:r>
              <a:rPr lang="nl-NL" sz="1200" kern="1200" dirty="0">
                <a:solidFill>
                  <a:schemeClr val="tx1"/>
                </a:solidFill>
                <a:effectLst/>
                <a:latin typeface="+mn-lt"/>
                <a:ea typeface="+mn-ea"/>
                <a:cs typeface="+mn-cs"/>
              </a:rPr>
              <a:t>. Dit veroorzaakte een enorme vloedgolf. Aan onze ondiepe kusten brak de golf al eerder, maar vormde een onhoudbare muur van bruin water die de lage rietlanden bij Leiden en Rotterdam aan onze kust doorbrak en uitrolde tot in de moerasbossen van Noord-Brabant.</a:t>
            </a:r>
            <a:endParaRPr lang="nl-NL" dirty="0"/>
          </a:p>
          <a:p>
            <a:endParaRPr lang="nl-NL" dirty="0"/>
          </a:p>
          <a:p>
            <a:r>
              <a:rPr lang="nl-NL" dirty="0"/>
              <a:t>In de eeuwen daarna werd de Noordzee een vaarroute voor handel en reizen. En het is ook nu nog een van de drukste en meest gebruikte zeeën ter wereld.</a:t>
            </a:r>
          </a:p>
          <a:p>
            <a:r>
              <a:rPr lang="nl-NL" dirty="0"/>
              <a:t>De komende eeuwen zullen de temperatuur en de zeespiegel verder stijgen. Niet door een ijstijd, maar door 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Wat kunnen we doen om de zeespiegelstijging te beperken?</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&gt; Werkblad: opdracht 13</a:t>
            </a:r>
          </a:p>
          <a:p>
            <a:endParaRPr lang="nl-NL" dirty="0"/>
          </a:p>
          <a:p>
            <a:r>
              <a:rPr lang="nl-NL" dirty="0"/>
              <a:t>Bespreek met de leerlingen:</a:t>
            </a:r>
          </a:p>
          <a:p>
            <a:pPr marL="171450" indent="-171450">
              <a:buFontTx/>
              <a:buChar char="-"/>
            </a:pPr>
            <a:r>
              <a:rPr lang="nl-NL" dirty="0"/>
              <a:t>de antwoorden van de leerlingen bij opdracht 13.</a:t>
            </a:r>
          </a:p>
          <a:p>
            <a:pPr marL="0" indent="0">
              <a:buFontTx/>
              <a:buNone/>
            </a:pPr>
            <a:endParaRPr lang="nl-NL" dirty="0"/>
          </a:p>
          <a:p>
            <a:pPr marL="0" indent="0">
              <a:buFontTx/>
              <a:buNone/>
            </a:pPr>
            <a:r>
              <a:rPr lang="nl-NL" dirty="0"/>
              <a:t>Afbeelding:</a:t>
            </a:r>
          </a:p>
          <a:p>
            <a:pPr marL="0" indent="0">
              <a:buFontTx/>
              <a:buNone/>
            </a:pPr>
            <a:r>
              <a:rPr lang="nl-NL" dirty="0"/>
              <a:t>- Doggerland ca 8.000 jaar geleden. Na de puls van 6.450 v.Chr. Vertraagt de zeespiegelstijging </a:t>
            </a:r>
            <a:r>
              <a:rPr lang="nl-NL" dirty="0" err="1"/>
              <a:t>defintief</a:t>
            </a:r>
            <a:r>
              <a:rPr lang="nl-NL" dirty="0"/>
              <a:t>. Rond 6.150 v.Chr. Worden deze kusten door de </a:t>
            </a:r>
            <a:r>
              <a:rPr lang="nl-NL" dirty="0" err="1"/>
              <a:t>Storegga</a:t>
            </a:r>
            <a:r>
              <a:rPr lang="nl-NL" dirty="0"/>
              <a:t>-tsunami getroffen. Vanaf nu beginnen de waddenkusten te ontstaan. Voortgaande zeespiegelstijging maakt na 5.800 v.Chr. Een einde aan Doggerland.</a:t>
            </a:r>
          </a:p>
        </p:txBody>
      </p:sp>
      <p:sp>
        <p:nvSpPr>
          <p:cNvPr id="4" name="Tijdelijke aanduiding voor dianummer 3"/>
          <p:cNvSpPr>
            <a:spLocks noGrp="1"/>
          </p:cNvSpPr>
          <p:nvPr>
            <p:ph type="sldNum" sz="quarter" idx="5"/>
          </p:nvPr>
        </p:nvSpPr>
        <p:spPr/>
        <p:txBody>
          <a:bodyPr/>
          <a:lstStyle/>
          <a:p>
            <a:fld id="{B088B51F-BDF1-4942-8BE2-DDDC1372EF0F}" type="slidenum">
              <a:rPr lang="nl-NL" smtClean="0"/>
              <a:t>13</a:t>
            </a:fld>
            <a:endParaRPr lang="nl-NL"/>
          </a:p>
        </p:txBody>
      </p:sp>
    </p:spTree>
    <p:extLst>
      <p:ext uri="{BB962C8B-B14F-4D97-AF65-F5344CB8AC3E}">
        <p14:creationId xmlns:p14="http://schemas.microsoft.com/office/powerpoint/2010/main" val="10453949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We</a:t>
            </a:r>
            <a:r>
              <a:rPr lang="nl-NL" baseline="0" dirty="0"/>
              <a:t> zijn aan het einde van de les gekomen.</a:t>
            </a:r>
            <a:endParaRPr lang="nl-NL" dirty="0"/>
          </a:p>
          <a:p>
            <a:endParaRPr lang="nl-NL" dirty="0"/>
          </a:p>
          <a:p>
            <a:r>
              <a:rPr lang="nl-NL" dirty="0"/>
              <a:t>Bespreek</a:t>
            </a:r>
            <a:r>
              <a:rPr lang="nl-NL" baseline="0" dirty="0"/>
              <a:t> met de leerlingen:</a:t>
            </a:r>
          </a:p>
          <a:p>
            <a:r>
              <a:rPr lang="nl-NL" dirty="0"/>
              <a:t>- Hoe zag het landschap van Doggerland er</a:t>
            </a:r>
            <a:r>
              <a:rPr lang="nl-NL" baseline="0" dirty="0"/>
              <a:t> gedurende een miljoen jaar uit? (Droog, ijs, nat, mammoetsteppe, moerassig, bos.)</a:t>
            </a:r>
          </a:p>
          <a:p>
            <a:r>
              <a:rPr lang="nl-NL" baseline="0" dirty="0"/>
              <a:t>- Wat veranderde er allemaal? (De dieren en mensen die er leefden, de manier waarop men leefde, wat men at.)</a:t>
            </a:r>
          </a:p>
          <a:p>
            <a:r>
              <a:rPr lang="nl-NL" dirty="0"/>
              <a:t>- Is</a:t>
            </a:r>
            <a:r>
              <a:rPr lang="nl-NL" baseline="0" dirty="0"/>
              <a:t> het beeld van de leerlingen over Doggerland anders dan aan het begin van deze les? Hoe komt dat?</a:t>
            </a:r>
            <a:endParaRPr lang="nl-NL" dirty="0"/>
          </a:p>
          <a:p>
            <a:endParaRPr lang="en-US" dirty="0"/>
          </a:p>
          <a:p>
            <a:endParaRPr lang="en-US" dirty="0"/>
          </a:p>
          <a:p>
            <a:r>
              <a:rPr lang="en-US" dirty="0" err="1"/>
              <a:t>Prijsvraag</a:t>
            </a:r>
            <a:r>
              <a:rPr lang="en-US" dirty="0"/>
              <a:t>*: </a:t>
            </a:r>
            <a:r>
              <a:rPr lang="en-US" dirty="0" err="1"/>
              <a:t>maak</a:t>
            </a:r>
            <a:r>
              <a:rPr lang="en-US" dirty="0"/>
              <a:t> </a:t>
            </a:r>
            <a:r>
              <a:rPr lang="en-US" dirty="0" err="1"/>
              <a:t>kans</a:t>
            </a:r>
            <a:r>
              <a:rPr lang="en-US" dirty="0"/>
              <a:t> op het </a:t>
            </a:r>
            <a:r>
              <a:rPr lang="en-US" dirty="0" err="1"/>
              <a:t>boek</a:t>
            </a:r>
            <a:r>
              <a:rPr lang="en-US" dirty="0"/>
              <a:t> ‘</a:t>
            </a:r>
            <a:r>
              <a:rPr lang="en-US" dirty="0" err="1"/>
              <a:t>Onder</a:t>
            </a:r>
            <a:r>
              <a:rPr lang="en-US" dirty="0"/>
              <a:t> de </a:t>
            </a:r>
            <a:r>
              <a:rPr lang="en-US" dirty="0" err="1"/>
              <a:t>golven</a:t>
            </a:r>
            <a:r>
              <a:rPr lang="en-US" dirty="0"/>
              <a:t>’ van Linda </a:t>
            </a:r>
            <a:r>
              <a:rPr lang="en-US" dirty="0" err="1"/>
              <a:t>Dielemans</a:t>
            </a:r>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&gt; Werkblad: laatste</a:t>
            </a:r>
            <a:r>
              <a:rPr lang="nl-NL" baseline="0" dirty="0"/>
              <a:t> opdracht (woordzoeker)</a:t>
            </a:r>
            <a:endParaRPr lang="nl-NL" dirty="0"/>
          </a:p>
          <a:p>
            <a:endParaRPr lang="en-US" dirty="0"/>
          </a:p>
          <a:p>
            <a:r>
              <a:rPr lang="en-US" dirty="0"/>
              <a:t>*</a:t>
            </a:r>
            <a:r>
              <a:rPr lang="en-US" dirty="0" err="1"/>
              <a:t>Tijdens</a:t>
            </a:r>
            <a:r>
              <a:rPr lang="en-US" dirty="0"/>
              <a:t> de </a:t>
            </a:r>
            <a:r>
              <a:rPr lang="en-US" dirty="0" err="1"/>
              <a:t>looptijd</a:t>
            </a:r>
            <a:r>
              <a:rPr lang="en-US" dirty="0"/>
              <a:t> van de </a:t>
            </a:r>
            <a:r>
              <a:rPr lang="en-US" dirty="0" err="1"/>
              <a:t>tentoonstelling</a:t>
            </a:r>
            <a:r>
              <a:rPr lang="en-US" dirty="0"/>
              <a:t>.</a:t>
            </a:r>
          </a:p>
          <a:p>
            <a:endParaRPr lang="en-US" dirty="0"/>
          </a:p>
          <a:p>
            <a:pPr marL="0" indent="0">
              <a:buFontTx/>
              <a:buNone/>
            </a:pPr>
            <a:r>
              <a:rPr lang="nl-NL" dirty="0"/>
              <a:t>Afbeelding:</a:t>
            </a:r>
          </a:p>
          <a:p>
            <a:pPr marL="0" indent="0">
              <a:buFontTx/>
              <a:buNone/>
            </a:pPr>
            <a:r>
              <a:rPr lang="nl-NL" dirty="0"/>
              <a:t>- Mammoetsteppe</a:t>
            </a:r>
            <a:r>
              <a:rPr lang="nl-NL" baseline="0" dirty="0"/>
              <a:t> (Djenné Fila voor het boek ‘Onder de golven’)</a:t>
            </a:r>
            <a:endParaRPr lang="en-US" dirty="0"/>
          </a:p>
        </p:txBody>
      </p:sp>
      <p:sp>
        <p:nvSpPr>
          <p:cNvPr id="4" name="Tijdelijke aanduiding voor dianummer 3"/>
          <p:cNvSpPr>
            <a:spLocks noGrp="1"/>
          </p:cNvSpPr>
          <p:nvPr>
            <p:ph type="sldNum" sz="quarter" idx="5"/>
          </p:nvPr>
        </p:nvSpPr>
        <p:spPr/>
        <p:txBody>
          <a:bodyPr/>
          <a:lstStyle/>
          <a:p>
            <a:fld id="{B088B51F-BDF1-4942-8BE2-DDDC1372EF0F}" type="slidenum">
              <a:rPr lang="nl-NL" smtClean="0"/>
              <a:t>14</a:t>
            </a:fld>
            <a:endParaRPr lang="nl-NL"/>
          </a:p>
        </p:txBody>
      </p:sp>
    </p:spTree>
    <p:extLst>
      <p:ext uri="{BB962C8B-B14F-4D97-AF65-F5344CB8AC3E}">
        <p14:creationId xmlns:p14="http://schemas.microsoft.com/office/powerpoint/2010/main" val="38580414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dirty="0"/>
          </a:p>
        </p:txBody>
      </p:sp>
      <p:sp>
        <p:nvSpPr>
          <p:cNvPr id="4" name="Tijdelijke aanduiding voor dianummer 3"/>
          <p:cNvSpPr>
            <a:spLocks noGrp="1"/>
          </p:cNvSpPr>
          <p:nvPr>
            <p:ph type="sldNum" sz="quarter" idx="5"/>
          </p:nvPr>
        </p:nvSpPr>
        <p:spPr/>
        <p:txBody>
          <a:bodyPr/>
          <a:lstStyle/>
          <a:p>
            <a:fld id="{B088B51F-BDF1-4942-8BE2-DDDC1372EF0F}" type="slidenum">
              <a:rPr lang="nl-NL" smtClean="0"/>
              <a:t>15</a:t>
            </a:fld>
            <a:endParaRPr lang="nl-NL"/>
          </a:p>
        </p:txBody>
      </p:sp>
    </p:spTree>
    <p:extLst>
      <p:ext uri="{BB962C8B-B14F-4D97-AF65-F5344CB8AC3E}">
        <p14:creationId xmlns:p14="http://schemas.microsoft.com/office/powerpoint/2010/main" val="42477273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 afgelopen miljoen jaar was er meestal geen Noordzee. Daar waar nu water is, was een uitgestrekte vlakte met kuddes rendieren, paarden en mammoeten.</a:t>
            </a:r>
          </a:p>
          <a:p>
            <a:r>
              <a:rPr lang="nl-NL" dirty="0"/>
              <a:t>Wetenschappers proberen te ontdekken hoe het landschap van Doggerland er vroeger heeft uitgezien.</a:t>
            </a:r>
          </a:p>
          <a:p>
            <a:endParaRPr lang="nl-NL" dirty="0"/>
          </a:p>
          <a:p>
            <a:r>
              <a:rPr lang="nl-NL" dirty="0"/>
              <a:t>Hebben de leerlingen weleens op de Noordzee gevaren?</a:t>
            </a:r>
          </a:p>
          <a:p>
            <a:r>
              <a:rPr lang="nl-NL" dirty="0"/>
              <a:t>&gt; Werkblad: opdracht 2</a:t>
            </a:r>
          </a:p>
          <a:p>
            <a:endParaRPr lang="nl-NL" dirty="0"/>
          </a:p>
          <a:p>
            <a:r>
              <a:rPr lang="nl-NL" dirty="0"/>
              <a:t>Het is heel lastig om tegenwoordig archeologisch onderzoek te doen naar het verdwenen Doggerland, want het ligt onder water.</a:t>
            </a:r>
          </a:p>
          <a:p>
            <a:endParaRPr lang="nl-NL" dirty="0"/>
          </a:p>
          <a:p>
            <a:r>
              <a:rPr lang="nl-NL" dirty="0"/>
              <a:t>Hoe weten we dan dat er lang geleden geen zee maar land was tussen Nederland en Engeland? Tip: kijk goed naar de foto’s op deze slide!</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&gt; Werkblad: opdracht 3</a:t>
            </a:r>
          </a:p>
          <a:p>
            <a:endParaRPr lang="en-US" dirty="0"/>
          </a:p>
          <a:p>
            <a:endParaRPr lang="en-US" dirty="0"/>
          </a:p>
          <a:p>
            <a:r>
              <a:rPr lang="nl-NL" dirty="0"/>
              <a:t>Foto’s:</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 Aanleg van de Zandmotor met een sleephopperzuiger. In de achtergrond de haven van Rotterdam met Maasvlakte 2 (beeldbank.rws.nl, Rijkswaterstaat/Joop van Houdt).</a:t>
            </a:r>
            <a:endParaRPr lang="en-US" dirty="0"/>
          </a:p>
          <a:p>
            <a:r>
              <a:rPr lang="nl-NL" dirty="0"/>
              <a:t>- Kratten met vondsten van ijstijdfauna na een visactie voor de kust van Zuid-Holland in 2013 (Luc Amkreutz).</a:t>
            </a:r>
          </a:p>
          <a:p>
            <a:r>
              <a:rPr lang="nl-NL" dirty="0"/>
              <a:t>- Verdronken bos aan de kust van Engeland (M.J. Thomas).</a:t>
            </a:r>
          </a:p>
        </p:txBody>
      </p:sp>
      <p:sp>
        <p:nvSpPr>
          <p:cNvPr id="4" name="Tijdelijke aanduiding voor dianummer 3"/>
          <p:cNvSpPr>
            <a:spLocks noGrp="1"/>
          </p:cNvSpPr>
          <p:nvPr>
            <p:ph type="sldNum" sz="quarter" idx="5"/>
          </p:nvPr>
        </p:nvSpPr>
        <p:spPr/>
        <p:txBody>
          <a:bodyPr/>
          <a:lstStyle/>
          <a:p>
            <a:fld id="{B088B51F-BDF1-4942-8BE2-DDDC1372EF0F}" type="slidenum">
              <a:rPr lang="nl-NL" smtClean="0"/>
              <a:t>4</a:t>
            </a:fld>
            <a:endParaRPr lang="nl-NL"/>
          </a:p>
        </p:txBody>
      </p:sp>
    </p:spTree>
    <p:extLst>
      <p:ext uri="{BB962C8B-B14F-4D97-AF65-F5344CB8AC3E}">
        <p14:creationId xmlns:p14="http://schemas.microsoft.com/office/powerpoint/2010/main" val="30141429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Hebben de leerlingen de skills om de ijzige kou te overleven? Want de ijstijd komt eraan!</a:t>
            </a:r>
          </a:p>
          <a:p>
            <a:endParaRPr lang="nl-NL" dirty="0"/>
          </a:p>
          <a:p>
            <a:r>
              <a:rPr lang="nl-NL" dirty="0"/>
              <a:t>Bespreek met de leerlingen:</a:t>
            </a:r>
          </a:p>
          <a:p>
            <a:r>
              <a:rPr lang="nl-NL" dirty="0"/>
              <a:t>- Wat je allemaal nodig hebt om in kou te overleven?</a:t>
            </a:r>
          </a:p>
          <a:p>
            <a:r>
              <a:rPr lang="nl-NL" dirty="0"/>
              <a:t>- Wat zie je hier op deze afbeeldingen?</a:t>
            </a:r>
          </a:p>
          <a:p>
            <a:endParaRPr lang="nl-NL" dirty="0"/>
          </a:p>
          <a:p>
            <a:endParaRPr lang="nl-NL" dirty="0"/>
          </a:p>
          <a:p>
            <a:r>
              <a:rPr lang="nl-NL" dirty="0"/>
              <a:t>Afbeelding:</a:t>
            </a:r>
          </a:p>
          <a:p>
            <a:r>
              <a:rPr lang="nl-NL" dirty="0"/>
              <a:t>- Doggerland ca. 470.000-420.000 jaar geleden | Noordwest-Europa in het Midden-Pleistoceen ten tijde van het </a:t>
            </a:r>
            <a:r>
              <a:rPr lang="nl-NL" dirty="0" err="1"/>
              <a:t>Eisterien</a:t>
            </a:r>
            <a:r>
              <a:rPr lang="nl-NL" dirty="0"/>
              <a:t>. Zichtbaar is een grote gesloten ijskap en het enorme </a:t>
            </a:r>
            <a:r>
              <a:rPr lang="nl-NL" dirty="0" err="1"/>
              <a:t>ijsmeer</a:t>
            </a:r>
            <a:r>
              <a:rPr lang="nl-NL" dirty="0"/>
              <a:t> dat korte tijd ontstond, doordat grote rivieren niet meer noordwaarts konden afwateren. Rond 450.000 jaar geleden werden de kalksteenformaties tussen Dover en Calais door ontsnappend smeltwater weggeslepen. Gedurende de koudste periodes was er geen menselijke bewoning in Noordwest-Europa.</a:t>
            </a:r>
          </a:p>
          <a:p>
            <a:endParaRPr lang="nl-NL" dirty="0"/>
          </a:p>
          <a:p>
            <a:r>
              <a:rPr lang="nl-NL" dirty="0"/>
              <a:t>Foto:</a:t>
            </a:r>
          </a:p>
          <a:p>
            <a:r>
              <a:rPr lang="nl-NL" dirty="0"/>
              <a:t>- Voetsporen van bijna een miljoen jaar oud in de klei van een oeroude riviermonding bij </a:t>
            </a:r>
            <a:r>
              <a:rPr lang="nl-NL" dirty="0" err="1"/>
              <a:t>Happisburgh</a:t>
            </a:r>
            <a:r>
              <a:rPr lang="nl-NL" dirty="0"/>
              <a:t> Site 3 in mei 2013 (Simon </a:t>
            </a:r>
            <a:r>
              <a:rPr lang="nl-NL" dirty="0" err="1"/>
              <a:t>Parfitt</a:t>
            </a:r>
            <a:r>
              <a:rPr lang="nl-NL" dirty="0"/>
              <a:t>).</a:t>
            </a:r>
            <a:endParaRPr lang="en-US" dirty="0"/>
          </a:p>
        </p:txBody>
      </p:sp>
      <p:sp>
        <p:nvSpPr>
          <p:cNvPr id="4" name="Tijdelijke aanduiding voor dianummer 3"/>
          <p:cNvSpPr>
            <a:spLocks noGrp="1"/>
          </p:cNvSpPr>
          <p:nvPr>
            <p:ph type="sldNum" sz="quarter" idx="5"/>
          </p:nvPr>
        </p:nvSpPr>
        <p:spPr/>
        <p:txBody>
          <a:bodyPr/>
          <a:lstStyle/>
          <a:p>
            <a:fld id="{B088B51F-BDF1-4942-8BE2-DDDC1372EF0F}" type="slidenum">
              <a:rPr lang="nl-NL" smtClean="0"/>
              <a:t>5</a:t>
            </a:fld>
            <a:endParaRPr lang="nl-NL"/>
          </a:p>
        </p:txBody>
      </p:sp>
    </p:spTree>
    <p:extLst>
      <p:ext uri="{BB962C8B-B14F-4D97-AF65-F5344CB8AC3E}">
        <p14:creationId xmlns:p14="http://schemas.microsoft.com/office/powerpoint/2010/main" val="14388407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Europa kreeg honderdduizenden jaren lang te maken met lange ijstijden en kortere warmere perioden. Soms was Doggerland te koud om er te wonen. Maar meestal waren de open vlaktes met grassen en kruiden, grenzend aan de grote rivieren, een goede plek om te leven.</a:t>
            </a:r>
          </a:p>
          <a:p>
            <a:endParaRPr lang="nl-NL" dirty="0"/>
          </a:p>
          <a:p>
            <a:r>
              <a:rPr lang="nl-NL" dirty="0"/>
              <a:t>Welke dieren leefden er allemaal op de mammoetsteppe?</a:t>
            </a:r>
          </a:p>
          <a:p>
            <a:r>
              <a:rPr lang="nl-NL" dirty="0"/>
              <a:t>&gt; Werkblad: opdracht 4</a:t>
            </a:r>
          </a:p>
          <a:p>
            <a:endParaRPr lang="nl-NL" dirty="0"/>
          </a:p>
          <a:p>
            <a:r>
              <a:rPr lang="nl-NL" dirty="0"/>
              <a:t>Hoe zag de mammoetsteppe eruit, denk jij?</a:t>
            </a:r>
          </a:p>
          <a:p>
            <a:r>
              <a:rPr lang="en-US" dirty="0"/>
              <a:t>&gt; </a:t>
            </a:r>
            <a:r>
              <a:rPr lang="en-US" dirty="0" err="1"/>
              <a:t>Werkblad</a:t>
            </a:r>
            <a:r>
              <a:rPr lang="en-US" dirty="0"/>
              <a:t>: </a:t>
            </a:r>
            <a:r>
              <a:rPr lang="en-US" dirty="0" err="1"/>
              <a:t>opdracht</a:t>
            </a:r>
            <a:r>
              <a:rPr lang="en-US" dirty="0"/>
              <a:t> 5</a:t>
            </a:r>
          </a:p>
          <a:p>
            <a:endParaRPr lang="en-US" dirty="0"/>
          </a:p>
          <a:p>
            <a:endParaRPr lang="en-US" dirty="0"/>
          </a:p>
          <a:p>
            <a:r>
              <a:rPr lang="en-US" dirty="0" err="1"/>
              <a:t>Illustraties</a:t>
            </a:r>
            <a:r>
              <a:rPr lang="en-US" dirty="0"/>
              <a:t>:</a:t>
            </a:r>
          </a:p>
          <a:p>
            <a:r>
              <a:rPr lang="en-US" dirty="0"/>
              <a:t>- </a:t>
            </a:r>
            <a:r>
              <a:rPr lang="en-US" dirty="0" err="1"/>
              <a:t>Rendier</a:t>
            </a:r>
            <a:r>
              <a:rPr lang="en-US" dirty="0"/>
              <a:t>, </a:t>
            </a:r>
            <a:r>
              <a:rPr lang="en-US" dirty="0" err="1"/>
              <a:t>oeros</a:t>
            </a:r>
            <a:r>
              <a:rPr lang="en-US" dirty="0"/>
              <a:t>, </a:t>
            </a:r>
            <a:r>
              <a:rPr lang="en-US" dirty="0" err="1"/>
              <a:t>holenleeuw</a:t>
            </a:r>
            <a:r>
              <a:rPr lang="en-US" dirty="0"/>
              <a:t>, </a:t>
            </a:r>
            <a:r>
              <a:rPr lang="en-US" dirty="0" err="1"/>
              <a:t>grottenhyena</a:t>
            </a:r>
            <a:r>
              <a:rPr lang="en-US" dirty="0"/>
              <a:t>, </a:t>
            </a:r>
            <a:r>
              <a:rPr lang="en-US" dirty="0" err="1"/>
              <a:t>wolharige</a:t>
            </a:r>
            <a:r>
              <a:rPr lang="en-US" dirty="0"/>
              <a:t> </a:t>
            </a:r>
            <a:r>
              <a:rPr lang="en-US" dirty="0" err="1"/>
              <a:t>neushoorn</a:t>
            </a:r>
            <a:r>
              <a:rPr lang="en-US" dirty="0"/>
              <a:t>, </a:t>
            </a:r>
            <a:r>
              <a:rPr lang="en-US" dirty="0" err="1"/>
              <a:t>wolharige</a:t>
            </a:r>
            <a:r>
              <a:rPr lang="en-US" dirty="0"/>
              <a:t> </a:t>
            </a:r>
            <a:r>
              <a:rPr lang="en-US" dirty="0" err="1"/>
              <a:t>mammoet</a:t>
            </a:r>
            <a:r>
              <a:rPr lang="en-US" dirty="0"/>
              <a:t> (Kelvin Wilson).</a:t>
            </a:r>
          </a:p>
        </p:txBody>
      </p:sp>
      <p:sp>
        <p:nvSpPr>
          <p:cNvPr id="4" name="Tijdelijke aanduiding voor dianummer 3"/>
          <p:cNvSpPr>
            <a:spLocks noGrp="1"/>
          </p:cNvSpPr>
          <p:nvPr>
            <p:ph type="sldNum" sz="quarter" idx="5"/>
          </p:nvPr>
        </p:nvSpPr>
        <p:spPr/>
        <p:txBody>
          <a:bodyPr/>
          <a:lstStyle/>
          <a:p>
            <a:fld id="{B088B51F-BDF1-4942-8BE2-DDDC1372EF0F}" type="slidenum">
              <a:rPr lang="nl-NL" smtClean="0"/>
              <a:t>6</a:t>
            </a:fld>
            <a:endParaRPr lang="nl-NL"/>
          </a:p>
        </p:txBody>
      </p:sp>
    </p:spTree>
    <p:extLst>
      <p:ext uri="{BB962C8B-B14F-4D97-AF65-F5344CB8AC3E}">
        <p14:creationId xmlns:p14="http://schemas.microsoft.com/office/powerpoint/2010/main" val="8392691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 succesvolste bewoners van Doggerland waren de Neanderthalers.</a:t>
            </a:r>
          </a:p>
          <a:p>
            <a:r>
              <a:rPr lang="nl-NL" dirty="0"/>
              <a:t>Lange tijd waren zij de beste jagers van de mammoetsteppe. Ze konden goed samen werken, konden vuur maken en maakten allerlei werktuigen.</a:t>
            </a:r>
          </a:p>
          <a:p>
            <a:endParaRPr lang="nl-NL" dirty="0"/>
          </a:p>
          <a:p>
            <a:r>
              <a:rPr lang="nl-NL" dirty="0"/>
              <a:t>Welk werktuig werd waarvoor gebruikt?</a:t>
            </a:r>
          </a:p>
          <a:p>
            <a:r>
              <a:rPr lang="nl-NL" dirty="0"/>
              <a:t>&gt; Werkblad: opdracht: 6</a:t>
            </a:r>
          </a:p>
          <a:p>
            <a:pPr marL="0" indent="0">
              <a:buFont typeface="Wingdings" panose="05000000000000000000" pitchFamily="2" charset="2"/>
              <a:buNone/>
            </a:pPr>
            <a:endParaRPr lang="en-US" dirty="0"/>
          </a:p>
          <a:p>
            <a:pPr marL="0" indent="0">
              <a:buFont typeface="Wingdings" panose="05000000000000000000" pitchFamily="2" charset="2"/>
              <a:buNone/>
            </a:pPr>
            <a:r>
              <a:rPr lang="en-US" dirty="0" err="1"/>
              <a:t>Wist</a:t>
            </a:r>
            <a:r>
              <a:rPr lang="en-US" dirty="0"/>
              <a:t> je </a:t>
            </a:r>
            <a:r>
              <a:rPr lang="en-US" dirty="0" err="1"/>
              <a:t>dat</a:t>
            </a:r>
            <a:r>
              <a:rPr lang="en-US" dirty="0"/>
              <a:t> het </a:t>
            </a:r>
            <a:r>
              <a:rPr lang="en-US" dirty="0" err="1"/>
              <a:t>steentje</a:t>
            </a:r>
            <a:r>
              <a:rPr lang="en-US" dirty="0"/>
              <a:t> </a:t>
            </a:r>
            <a:r>
              <a:rPr lang="en-US" dirty="0" err="1"/>
              <a:t>linksboven</a:t>
            </a:r>
            <a:r>
              <a:rPr lang="en-US" dirty="0"/>
              <a:t> is </a:t>
            </a:r>
            <a:r>
              <a:rPr lang="en-US" dirty="0" err="1"/>
              <a:t>gevonden</a:t>
            </a:r>
            <a:r>
              <a:rPr lang="en-US" dirty="0"/>
              <a:t> op het strand? De </a:t>
            </a:r>
            <a:r>
              <a:rPr lang="en-US" dirty="0" err="1"/>
              <a:t>vinder</a:t>
            </a:r>
            <a:r>
              <a:rPr lang="en-US" dirty="0"/>
              <a:t> </a:t>
            </a:r>
            <a:r>
              <a:rPr lang="en-US" dirty="0" err="1"/>
              <a:t>heeft</a:t>
            </a:r>
            <a:r>
              <a:rPr lang="en-US" dirty="0"/>
              <a:t> in heel </a:t>
            </a:r>
            <a:r>
              <a:rPr lang="en-US" dirty="0" err="1"/>
              <a:t>veel</a:t>
            </a:r>
            <a:r>
              <a:rPr lang="en-US" dirty="0"/>
              <a:t> </a:t>
            </a:r>
            <a:r>
              <a:rPr lang="en-US" dirty="0" err="1"/>
              <a:t>kranten</a:t>
            </a:r>
            <a:r>
              <a:rPr lang="en-US" dirty="0"/>
              <a:t> </a:t>
            </a:r>
            <a:r>
              <a:rPr lang="en-US" dirty="0" err="1"/>
              <a:t>en</a:t>
            </a:r>
            <a:r>
              <a:rPr lang="en-US" dirty="0"/>
              <a:t> op websites </a:t>
            </a:r>
            <a:r>
              <a:rPr lang="en-US" dirty="0" err="1"/>
              <a:t>gestaan</a:t>
            </a:r>
            <a:r>
              <a:rPr lang="en-US" dirty="0"/>
              <a:t>.</a:t>
            </a:r>
          </a:p>
          <a:p>
            <a:pPr marL="0" indent="0">
              <a:buFont typeface="Wingdings" panose="05000000000000000000" pitchFamily="2" charset="2"/>
              <a:buNone/>
            </a:pPr>
            <a:r>
              <a:rPr lang="en-US" dirty="0"/>
              <a:t>(</a:t>
            </a:r>
            <a:r>
              <a:rPr lang="en-US" dirty="0" err="1"/>
              <a:t>Zie</a:t>
            </a:r>
            <a:r>
              <a:rPr lang="en-US" dirty="0"/>
              <a:t> </a:t>
            </a:r>
            <a:r>
              <a:rPr lang="en-US" dirty="0" err="1"/>
              <a:t>bijvoorbeeld</a:t>
            </a:r>
            <a:r>
              <a:rPr lang="en-US" dirty="0"/>
              <a:t>: </a:t>
            </a:r>
            <a:r>
              <a:rPr lang="en-US" dirty="0">
                <a:solidFill>
                  <a:srgbClr val="0070C0"/>
                </a:solidFill>
              </a:rPr>
              <a:t>https://www.ad.nl/westland/hyena-willy-geniet-van-contact-met-het-verleden-geschiedenis-ligt-voor-het-oprapen~a9975fd3/</a:t>
            </a:r>
            <a:r>
              <a:rPr lang="en-US" dirty="0"/>
              <a:t>  of  https://www.omroepwest.nl/media/player/30391  of  https://archief.wos.nl/nieuwsarchief/bericht/20191022-mesje-van-50000-jaar-oud-gevonden)</a:t>
            </a:r>
          </a:p>
          <a:p>
            <a:pPr marL="0" indent="0">
              <a:buFont typeface="Wingdings" panose="05000000000000000000" pitchFamily="2" charset="2"/>
              <a:buNone/>
            </a:pPr>
            <a:endParaRPr lang="en-US" dirty="0"/>
          </a:p>
          <a:p>
            <a:pPr marL="0" indent="0">
              <a:buFont typeface="Wingdings" panose="05000000000000000000" pitchFamily="2" charset="2"/>
              <a:buNone/>
            </a:pPr>
            <a:endParaRPr lang="en-US" dirty="0"/>
          </a:p>
          <a:p>
            <a:r>
              <a:rPr lang="en-US" dirty="0" err="1"/>
              <a:t>Foto’s</a:t>
            </a:r>
            <a:r>
              <a:rPr lang="en-US" dirty="0"/>
              <a:t>:</a:t>
            </a:r>
          </a:p>
          <a:p>
            <a:r>
              <a:rPr lang="en-US" dirty="0"/>
              <a:t>- </a:t>
            </a:r>
            <a:r>
              <a:rPr lang="en-US" dirty="0" err="1"/>
              <a:t>Vuurstenen</a:t>
            </a:r>
            <a:r>
              <a:rPr lang="en-US" dirty="0"/>
              <a:t> </a:t>
            </a:r>
            <a:r>
              <a:rPr lang="en-US" dirty="0" err="1"/>
              <a:t>mesje</a:t>
            </a:r>
            <a:r>
              <a:rPr lang="en-US" dirty="0"/>
              <a:t> </a:t>
            </a:r>
            <a:r>
              <a:rPr lang="en-US" dirty="0" err="1"/>
              <a:t>gevat</a:t>
            </a:r>
            <a:r>
              <a:rPr lang="en-US" dirty="0"/>
              <a:t> in </a:t>
            </a:r>
            <a:r>
              <a:rPr lang="en-US" dirty="0" err="1"/>
              <a:t>een</a:t>
            </a:r>
            <a:r>
              <a:rPr lang="en-US" dirty="0"/>
              <a:t> </a:t>
            </a:r>
            <a:r>
              <a:rPr lang="en-US" dirty="0" err="1"/>
              <a:t>greepje</a:t>
            </a:r>
            <a:r>
              <a:rPr lang="en-US" dirty="0"/>
              <a:t> van </a:t>
            </a:r>
            <a:r>
              <a:rPr lang="en-US" dirty="0" err="1"/>
              <a:t>berkenpek</a:t>
            </a:r>
            <a:r>
              <a:rPr lang="en-US" dirty="0"/>
              <a:t>, </a:t>
            </a:r>
            <a:r>
              <a:rPr lang="en-US" dirty="0" err="1"/>
              <a:t>gemaakt</a:t>
            </a:r>
            <a:r>
              <a:rPr lang="en-US" dirty="0"/>
              <a:t> door </a:t>
            </a:r>
            <a:r>
              <a:rPr lang="en-US" dirty="0" err="1"/>
              <a:t>Neanderthalers</a:t>
            </a:r>
            <a:r>
              <a:rPr lang="en-US" dirty="0"/>
              <a:t>. </a:t>
            </a:r>
            <a:r>
              <a:rPr lang="en-US" dirty="0" err="1"/>
              <a:t>Gevonden</a:t>
            </a:r>
            <a:r>
              <a:rPr lang="en-US" dirty="0"/>
              <a:t> door Willy van </a:t>
            </a:r>
            <a:r>
              <a:rPr lang="en-US" dirty="0" err="1"/>
              <a:t>Wingerden</a:t>
            </a:r>
            <a:r>
              <a:rPr lang="en-US" dirty="0"/>
              <a:t> in 2016 op de </a:t>
            </a:r>
            <a:r>
              <a:rPr lang="en-US" dirty="0" err="1"/>
              <a:t>Zandmotor</a:t>
            </a:r>
            <a:r>
              <a:rPr lang="en-US" dirty="0"/>
              <a:t> </a:t>
            </a:r>
            <a:r>
              <a:rPr lang="en-US" dirty="0" err="1"/>
              <a:t>bij</a:t>
            </a:r>
            <a:r>
              <a:rPr lang="en-US" dirty="0"/>
              <a:t> Ter </a:t>
            </a:r>
            <a:r>
              <a:rPr lang="en-US" dirty="0" err="1"/>
              <a:t>Heijde</a:t>
            </a:r>
            <a:r>
              <a:rPr lang="en-US" dirty="0"/>
              <a:t> (Luc Amkreutz).</a:t>
            </a:r>
          </a:p>
          <a:p>
            <a:r>
              <a:rPr lang="en-US" dirty="0"/>
              <a:t>- </a:t>
            </a:r>
            <a:r>
              <a:rPr lang="nl-NL" dirty="0"/>
              <a:t>Het gereconstrueerde gezicht van Neanderthaler Krijn (©Servaas </a:t>
            </a:r>
            <a:r>
              <a:rPr lang="nl-NL" dirty="0" err="1"/>
              <a:t>Neijens</a:t>
            </a:r>
            <a:r>
              <a:rPr lang="nl-NL"/>
              <a:t>,</a:t>
            </a:r>
            <a:r>
              <a:rPr lang="nl-NL" baseline="0"/>
              <a:t> 2021).</a:t>
            </a:r>
            <a:br>
              <a:rPr lang="nl-NL" baseline="0" dirty="0"/>
            </a:br>
            <a:r>
              <a:rPr lang="nl-NL" baseline="0" dirty="0"/>
              <a:t>- Reconstructie van stenen werktuig met berkenpek.</a:t>
            </a:r>
            <a:endParaRPr lang="en-US" dirty="0"/>
          </a:p>
          <a:p>
            <a:r>
              <a:rPr lang="en-US" dirty="0" err="1"/>
              <a:t>Illustratie</a:t>
            </a:r>
            <a:r>
              <a:rPr lang="en-US" dirty="0"/>
              <a:t>:</a:t>
            </a:r>
          </a:p>
          <a:p>
            <a:pPr marL="0" indent="0">
              <a:buFont typeface="Wingdings" panose="05000000000000000000" pitchFamily="2" charset="2"/>
              <a:buNone/>
            </a:pPr>
            <a:r>
              <a:rPr lang="en-US" dirty="0"/>
              <a:t>- </a:t>
            </a:r>
            <a:r>
              <a:rPr lang="en-US" dirty="0" err="1"/>
              <a:t>Een</a:t>
            </a:r>
            <a:r>
              <a:rPr lang="en-US" dirty="0"/>
              <a:t> </a:t>
            </a:r>
            <a:r>
              <a:rPr lang="en-US" dirty="0" err="1"/>
              <a:t>Neanderthalerman</a:t>
            </a:r>
            <a:r>
              <a:rPr lang="en-US" dirty="0"/>
              <a:t> </a:t>
            </a:r>
            <a:r>
              <a:rPr lang="en-US" dirty="0" err="1"/>
              <a:t>wordt</a:t>
            </a:r>
            <a:r>
              <a:rPr lang="en-US" dirty="0"/>
              <a:t> </a:t>
            </a:r>
            <a:r>
              <a:rPr lang="en-US" dirty="0" err="1"/>
              <a:t>geschoren</a:t>
            </a:r>
            <a:r>
              <a:rPr lang="en-US" dirty="0"/>
              <a:t> met </a:t>
            </a:r>
            <a:r>
              <a:rPr lang="en-US" dirty="0" err="1"/>
              <a:t>een</a:t>
            </a:r>
            <a:r>
              <a:rPr lang="en-US" dirty="0"/>
              <a:t> </a:t>
            </a:r>
            <a:r>
              <a:rPr lang="en-US" dirty="0" err="1"/>
              <a:t>klein</a:t>
            </a:r>
            <a:r>
              <a:rPr lang="en-US" dirty="0"/>
              <a:t> </a:t>
            </a:r>
            <a:r>
              <a:rPr lang="en-US" dirty="0" err="1"/>
              <a:t>vuurstenen</a:t>
            </a:r>
            <a:r>
              <a:rPr lang="en-US" dirty="0"/>
              <a:t> </a:t>
            </a:r>
            <a:r>
              <a:rPr lang="en-US" dirty="0" err="1"/>
              <a:t>mesje</a:t>
            </a:r>
            <a:r>
              <a:rPr lang="en-US" dirty="0"/>
              <a:t> </a:t>
            </a:r>
            <a:r>
              <a:rPr lang="en-US" dirty="0" err="1"/>
              <a:t>gevat</a:t>
            </a:r>
            <a:r>
              <a:rPr lang="en-US" dirty="0"/>
              <a:t> in </a:t>
            </a:r>
            <a:r>
              <a:rPr lang="en-US" dirty="0" err="1"/>
              <a:t>berkenpek</a:t>
            </a:r>
            <a:r>
              <a:rPr lang="en-US" dirty="0"/>
              <a:t> (Kelvin Wilson).</a:t>
            </a:r>
          </a:p>
        </p:txBody>
      </p:sp>
      <p:sp>
        <p:nvSpPr>
          <p:cNvPr id="4" name="Tijdelijke aanduiding voor dianummer 3"/>
          <p:cNvSpPr>
            <a:spLocks noGrp="1"/>
          </p:cNvSpPr>
          <p:nvPr>
            <p:ph type="sldNum" sz="quarter" idx="5"/>
          </p:nvPr>
        </p:nvSpPr>
        <p:spPr/>
        <p:txBody>
          <a:bodyPr/>
          <a:lstStyle/>
          <a:p>
            <a:fld id="{B088B51F-BDF1-4942-8BE2-DDDC1372EF0F}" type="slidenum">
              <a:rPr lang="nl-NL" smtClean="0"/>
              <a:t>7</a:t>
            </a:fld>
            <a:endParaRPr lang="nl-NL"/>
          </a:p>
        </p:txBody>
      </p:sp>
    </p:spTree>
    <p:extLst>
      <p:ext uri="{BB962C8B-B14F-4D97-AF65-F5344CB8AC3E}">
        <p14:creationId xmlns:p14="http://schemas.microsoft.com/office/powerpoint/2010/main" val="8442233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Zo’n 35.000 jaar geleden komt de moderne mens naar Doggerland. Er lopen dan nog steeds grote kuddes rendieren en mammoeten. Vondsten uit deze periode zijn zeldzaam. Er leefden maar een paar kleine groepen mensen in Doggerland en er is weinig bewaard gebleven.</a:t>
            </a:r>
          </a:p>
          <a:p>
            <a:endParaRPr lang="nl-NL" dirty="0"/>
          </a:p>
          <a:p>
            <a:r>
              <a:rPr lang="nl-NL" dirty="0"/>
              <a:t>Bekijk het bot op deze slide eens goed. Het is een versierd stuk bot van een oeros of bizon. Deze vondst is meer dan 13.000 jaar oud. Zie je de versiering in de vorm van de letter V?</a:t>
            </a:r>
          </a:p>
          <a:p>
            <a:endParaRPr lang="nl-NL" dirty="0"/>
          </a:p>
          <a:p>
            <a:r>
              <a:rPr lang="nl-NL" dirty="0"/>
              <a:t>Waarmee is de versiering in het bot gemaakt, denk je?</a:t>
            </a:r>
          </a:p>
          <a:p>
            <a:r>
              <a:rPr lang="en-US" dirty="0"/>
              <a:t>&gt; </a:t>
            </a:r>
            <a:r>
              <a:rPr lang="en-US" dirty="0" err="1"/>
              <a:t>Werkblad</a:t>
            </a:r>
            <a:r>
              <a:rPr lang="en-US" dirty="0"/>
              <a:t>: </a:t>
            </a:r>
            <a:r>
              <a:rPr lang="en-US" dirty="0" err="1"/>
              <a:t>opdracht</a:t>
            </a:r>
            <a:r>
              <a:rPr lang="en-US" dirty="0"/>
              <a:t> 7</a:t>
            </a:r>
          </a:p>
          <a:p>
            <a:endParaRPr lang="nl-NL" dirty="0"/>
          </a:p>
          <a:p>
            <a:r>
              <a:rPr lang="nl-NL" dirty="0"/>
              <a:t>Met welk patroon zou jij jouw waardevolle ijstijdeigendom versieren?</a:t>
            </a:r>
          </a:p>
          <a:p>
            <a:r>
              <a:rPr lang="nl-NL" dirty="0"/>
              <a:t>&gt; Werkblad: opdracht 8</a:t>
            </a:r>
          </a:p>
          <a:p>
            <a:endParaRPr lang="nl-NL" dirty="0"/>
          </a:p>
          <a:p>
            <a:endParaRPr lang="nl-NL" dirty="0"/>
          </a:p>
          <a:p>
            <a:r>
              <a:rPr lang="nl-NL" dirty="0"/>
              <a:t>Foto’s:</a:t>
            </a:r>
          </a:p>
          <a:p>
            <a:r>
              <a:rPr lang="nl-NL" dirty="0"/>
              <a:t>- Het versierde middenvoetsbeen van een oeros of bizon.</a:t>
            </a:r>
          </a:p>
          <a:p>
            <a:r>
              <a:rPr lang="nl-NL" dirty="0"/>
              <a:t>Illustratie:</a:t>
            </a:r>
          </a:p>
          <a:p>
            <a:r>
              <a:rPr lang="nl-NL" dirty="0"/>
              <a:t>- Sjamanen van de </a:t>
            </a:r>
            <a:r>
              <a:rPr lang="nl-NL" dirty="0" err="1"/>
              <a:t>Federmesser</a:t>
            </a:r>
            <a:r>
              <a:rPr lang="nl-NL" dirty="0"/>
              <a:t>-cultuur voeren een dans uit met trommel en gedecoreerde attributen, waaronder een benen staf (Kelvin Wilson).</a:t>
            </a:r>
          </a:p>
        </p:txBody>
      </p:sp>
      <p:sp>
        <p:nvSpPr>
          <p:cNvPr id="4" name="Tijdelijke aanduiding voor dianummer 3"/>
          <p:cNvSpPr>
            <a:spLocks noGrp="1"/>
          </p:cNvSpPr>
          <p:nvPr>
            <p:ph type="sldNum" sz="quarter" idx="5"/>
          </p:nvPr>
        </p:nvSpPr>
        <p:spPr/>
        <p:txBody>
          <a:bodyPr/>
          <a:lstStyle/>
          <a:p>
            <a:fld id="{B088B51F-BDF1-4942-8BE2-DDDC1372EF0F}" type="slidenum">
              <a:rPr lang="nl-NL" smtClean="0"/>
              <a:t>8</a:t>
            </a:fld>
            <a:endParaRPr lang="nl-NL"/>
          </a:p>
        </p:txBody>
      </p:sp>
    </p:spTree>
    <p:extLst>
      <p:ext uri="{BB962C8B-B14F-4D97-AF65-F5344CB8AC3E}">
        <p14:creationId xmlns:p14="http://schemas.microsoft.com/office/powerpoint/2010/main" val="26807409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a:t>In de </a:t>
            </a:r>
            <a:r>
              <a:rPr lang="en-US" dirty="0" err="1"/>
              <a:t>laatste</a:t>
            </a:r>
            <a:r>
              <a:rPr lang="en-US" dirty="0"/>
              <a:t> </a:t>
            </a:r>
            <a:r>
              <a:rPr lang="en-US" dirty="0" err="1"/>
              <a:t>ijstijd</a:t>
            </a:r>
            <a:r>
              <a:rPr lang="en-US" dirty="0"/>
              <a:t>, </a:t>
            </a:r>
            <a:r>
              <a:rPr lang="en-US" dirty="0" err="1"/>
              <a:t>zo’n</a:t>
            </a:r>
            <a:r>
              <a:rPr lang="en-US" dirty="0"/>
              <a:t> 40.000 </a:t>
            </a:r>
            <a:r>
              <a:rPr lang="en-US" dirty="0" err="1"/>
              <a:t>jaar</a:t>
            </a:r>
            <a:r>
              <a:rPr lang="en-US" dirty="0"/>
              <a:t> </a:t>
            </a:r>
            <a:r>
              <a:rPr lang="en-US" dirty="0" err="1"/>
              <a:t>geleden</a:t>
            </a:r>
            <a:r>
              <a:rPr lang="en-US" dirty="0"/>
              <a:t>, </a:t>
            </a:r>
            <a:r>
              <a:rPr lang="en-US" dirty="0" err="1"/>
              <a:t>stierf</a:t>
            </a:r>
            <a:r>
              <a:rPr lang="en-US" dirty="0"/>
              <a:t> de </a:t>
            </a:r>
            <a:r>
              <a:rPr lang="en-US" dirty="0" err="1"/>
              <a:t>Neanderthaler</a:t>
            </a:r>
            <a:r>
              <a:rPr lang="en-US" dirty="0"/>
              <a:t> </a:t>
            </a:r>
            <a:r>
              <a:rPr lang="en-US" dirty="0" err="1"/>
              <a:t>uit</a:t>
            </a:r>
            <a:r>
              <a:rPr lang="en-US" dirty="0"/>
              <a:t>.</a:t>
            </a:r>
          </a:p>
          <a:p>
            <a:r>
              <a:rPr lang="en-US" dirty="0"/>
              <a:t>Hadden er </a:t>
            </a:r>
            <a:r>
              <a:rPr lang="en-US" dirty="0" err="1"/>
              <a:t>leerlingen</a:t>
            </a:r>
            <a:r>
              <a:rPr lang="en-US" dirty="0"/>
              <a:t> </a:t>
            </a:r>
            <a:r>
              <a:rPr lang="en-US" dirty="0" err="1"/>
              <a:t>bij</a:t>
            </a:r>
            <a:r>
              <a:rPr lang="en-US" dirty="0"/>
              <a:t> </a:t>
            </a:r>
            <a:r>
              <a:rPr lang="en-US" dirty="0" err="1"/>
              <a:t>opdracht</a:t>
            </a:r>
            <a:r>
              <a:rPr lang="en-US" dirty="0"/>
              <a:t> 1 op het </a:t>
            </a:r>
            <a:r>
              <a:rPr lang="en-US" dirty="0" err="1"/>
              <a:t>werkblad</a:t>
            </a:r>
            <a:r>
              <a:rPr lang="en-US" dirty="0"/>
              <a:t> </a:t>
            </a:r>
            <a:r>
              <a:rPr lang="en-US" dirty="0" err="1"/>
              <a:t>ingevuld</a:t>
            </a:r>
            <a:r>
              <a:rPr lang="en-US" dirty="0"/>
              <a:t> </a:t>
            </a:r>
            <a:r>
              <a:rPr lang="en-US" dirty="0" err="1"/>
              <a:t>dat</a:t>
            </a:r>
            <a:r>
              <a:rPr lang="en-US" dirty="0"/>
              <a:t> </a:t>
            </a:r>
            <a:r>
              <a:rPr lang="en-US" dirty="0" err="1"/>
              <a:t>ze</a:t>
            </a:r>
            <a:r>
              <a:rPr lang="en-US" dirty="0"/>
              <a:t> </a:t>
            </a:r>
            <a:r>
              <a:rPr lang="en-US" dirty="0" err="1"/>
              <a:t>Neanderthaler</a:t>
            </a:r>
            <a:r>
              <a:rPr lang="en-US" dirty="0"/>
              <a:t> </a:t>
            </a:r>
            <a:r>
              <a:rPr lang="en-US" dirty="0" err="1"/>
              <a:t>zijn</a:t>
            </a:r>
            <a:r>
              <a:rPr lang="en-US" dirty="0"/>
              <a:t>? Dan </a:t>
            </a:r>
            <a:r>
              <a:rPr lang="en-US" dirty="0" err="1"/>
              <a:t>valt</a:t>
            </a:r>
            <a:r>
              <a:rPr lang="en-US" dirty="0"/>
              <a:t> er </a:t>
            </a:r>
            <a:r>
              <a:rPr lang="en-US" dirty="0" err="1"/>
              <a:t>nog</a:t>
            </a:r>
            <a:r>
              <a:rPr lang="en-US" dirty="0"/>
              <a:t> wat </a:t>
            </a:r>
            <a:r>
              <a:rPr lang="en-US" dirty="0" err="1"/>
              <a:t>te</a:t>
            </a:r>
            <a:r>
              <a:rPr lang="en-US" dirty="0"/>
              <a:t> </a:t>
            </a:r>
            <a:r>
              <a:rPr lang="en-US" dirty="0" err="1"/>
              <a:t>leren</a:t>
            </a:r>
            <a:r>
              <a:rPr lang="en-US" dirty="0"/>
              <a:t> om </a:t>
            </a:r>
            <a:r>
              <a:rPr lang="en-US" dirty="0" err="1"/>
              <a:t>te</a:t>
            </a:r>
            <a:r>
              <a:rPr lang="en-US" dirty="0"/>
              <a:t> </a:t>
            </a:r>
            <a:r>
              <a:rPr lang="en-US" dirty="0" err="1"/>
              <a:t>overleven</a:t>
            </a:r>
            <a:r>
              <a:rPr lang="en-US" dirty="0"/>
              <a:t> in </a:t>
            </a:r>
            <a:r>
              <a:rPr lang="en-US" dirty="0" err="1"/>
              <a:t>Doggerland</a:t>
            </a:r>
            <a:r>
              <a:rPr lang="en-US" dirty="0"/>
              <a:t>!</a:t>
            </a:r>
          </a:p>
          <a:p>
            <a:endParaRPr lang="nl-NL" dirty="0"/>
          </a:p>
          <a:p>
            <a:endParaRPr lang="nl-NL" dirty="0"/>
          </a:p>
          <a:p>
            <a:r>
              <a:rPr lang="nl-NL" dirty="0"/>
              <a:t>Bespreek met de leerlingen:</a:t>
            </a:r>
          </a:p>
          <a:p>
            <a:r>
              <a:rPr lang="nl-NL" dirty="0"/>
              <a:t>- Wat zou jij in de prehistorie doen bij een stijgende zeespiegel?</a:t>
            </a:r>
          </a:p>
          <a:p>
            <a:endParaRPr lang="nl-NL" dirty="0"/>
          </a:p>
          <a:p>
            <a:endParaRPr lang="nl-NL" dirty="0"/>
          </a:p>
          <a:p>
            <a:r>
              <a:rPr lang="nl-NL" dirty="0"/>
              <a:t>Afbeeldingen:</a:t>
            </a:r>
          </a:p>
          <a:p>
            <a:r>
              <a:rPr lang="nl-NL" dirty="0"/>
              <a:t>- Links &gt; Doggerland ca 14.000 jaar geleden. Afsmeltende Britse en Scandinavische ijskappen met ijsbergen langs de Noorse kust. Zuidelijk van de Doggerbank.</a:t>
            </a:r>
          </a:p>
          <a:p>
            <a:r>
              <a:rPr lang="nl-NL" dirty="0"/>
              <a:t>- Rechts &gt; Doggerland ca 10.000 jaar geleden. Boreale bossen met den, hazelaar en eik ontstaan. Zee tussen Ierland en Groot-Brittannië. Er is een zeespiegelstijging van 70 cm per eeuw.</a:t>
            </a:r>
            <a:endParaRPr lang="en-US" dirty="0"/>
          </a:p>
        </p:txBody>
      </p:sp>
      <p:sp>
        <p:nvSpPr>
          <p:cNvPr id="4" name="Tijdelijke aanduiding voor dianummer 3"/>
          <p:cNvSpPr>
            <a:spLocks noGrp="1"/>
          </p:cNvSpPr>
          <p:nvPr>
            <p:ph type="sldNum" sz="quarter" idx="5"/>
          </p:nvPr>
        </p:nvSpPr>
        <p:spPr/>
        <p:txBody>
          <a:bodyPr/>
          <a:lstStyle/>
          <a:p>
            <a:fld id="{B088B51F-BDF1-4942-8BE2-DDDC1372EF0F}" type="slidenum">
              <a:rPr lang="nl-NL" smtClean="0"/>
              <a:t>9</a:t>
            </a:fld>
            <a:endParaRPr lang="nl-NL"/>
          </a:p>
        </p:txBody>
      </p:sp>
    </p:spTree>
    <p:extLst>
      <p:ext uri="{BB962C8B-B14F-4D97-AF65-F5344CB8AC3E}">
        <p14:creationId xmlns:p14="http://schemas.microsoft.com/office/powerpoint/2010/main" val="14351131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Na de laatste ijstijd wordt het warmer. Doggerland verandert in een moerassig bos met vel dieren en planten om te eten. Door de stijgende zeespiegel veranderde het landschap wel steeds: op de plek waar je ooit als kind had gekampeerd, kon je later als volwassene naar snoeken vissen.</a:t>
            </a:r>
          </a:p>
          <a:p>
            <a:endParaRPr lang="nl-NL" dirty="0"/>
          </a:p>
          <a:p>
            <a:r>
              <a:rPr lang="nl-NL" dirty="0"/>
              <a:t>Ben jij een echte spoorzoeker? Bij welk dier horen de pootafdrukken op het werkblad?</a:t>
            </a:r>
          </a:p>
          <a:p>
            <a:r>
              <a:rPr lang="nl-NL" dirty="0"/>
              <a:t>(Let op: dieren komen niet volledig overeen met de afbeeldingen op deze slide)</a:t>
            </a:r>
          </a:p>
          <a:p>
            <a:r>
              <a:rPr lang="nl-NL" dirty="0"/>
              <a:t>&gt; Werkblad: opdracht 9</a:t>
            </a:r>
          </a:p>
          <a:p>
            <a:endParaRPr lang="en-US" dirty="0"/>
          </a:p>
          <a:p>
            <a:r>
              <a:rPr lang="en-US" dirty="0" err="1"/>
              <a:t>Bespreek</a:t>
            </a:r>
            <a:r>
              <a:rPr lang="en-US" dirty="0"/>
              <a:t> met de </a:t>
            </a:r>
            <a:r>
              <a:rPr lang="en-US" dirty="0" err="1"/>
              <a:t>leerlingen</a:t>
            </a:r>
            <a:r>
              <a:rPr lang="en-US" dirty="0"/>
              <a:t>:</a:t>
            </a:r>
          </a:p>
          <a:p>
            <a:r>
              <a:rPr lang="en-US" dirty="0"/>
              <a:t>- Hoe </a:t>
            </a:r>
            <a:r>
              <a:rPr lang="en-US" dirty="0" err="1"/>
              <a:t>zou</a:t>
            </a:r>
            <a:r>
              <a:rPr lang="en-US" dirty="0"/>
              <a:t> je op al </a:t>
            </a:r>
            <a:r>
              <a:rPr lang="en-US" dirty="0" err="1"/>
              <a:t>deze</a:t>
            </a:r>
            <a:r>
              <a:rPr lang="en-US" dirty="0"/>
              <a:t> </a:t>
            </a:r>
            <a:r>
              <a:rPr lang="en-US" dirty="0" err="1"/>
              <a:t>verschillende</a:t>
            </a:r>
            <a:r>
              <a:rPr lang="en-US" dirty="0"/>
              <a:t> </a:t>
            </a:r>
            <a:r>
              <a:rPr lang="en-US" dirty="0" err="1"/>
              <a:t>dieren</a:t>
            </a:r>
            <a:r>
              <a:rPr lang="en-US" dirty="0"/>
              <a:t> </a:t>
            </a:r>
            <a:r>
              <a:rPr lang="en-US" dirty="0" err="1"/>
              <a:t>jagen</a:t>
            </a:r>
            <a:r>
              <a:rPr lang="en-US" dirty="0"/>
              <a:t>? </a:t>
            </a:r>
            <a:r>
              <a:rPr lang="en-US" dirty="0" err="1"/>
              <a:t>En</a:t>
            </a:r>
            <a:r>
              <a:rPr lang="en-US" dirty="0"/>
              <a:t> wat of </a:t>
            </a:r>
            <a:r>
              <a:rPr lang="en-US" dirty="0" err="1"/>
              <a:t>wie</a:t>
            </a:r>
            <a:r>
              <a:rPr lang="en-US" dirty="0"/>
              <a:t> </a:t>
            </a:r>
            <a:r>
              <a:rPr lang="en-US" dirty="0" err="1"/>
              <a:t>heb</a:t>
            </a:r>
            <a:r>
              <a:rPr lang="en-US" dirty="0"/>
              <a:t> je </a:t>
            </a:r>
            <a:r>
              <a:rPr lang="en-US" dirty="0" err="1"/>
              <a:t>daarvoor</a:t>
            </a:r>
            <a:r>
              <a:rPr lang="en-US" dirty="0"/>
              <a:t> of </a:t>
            </a:r>
            <a:r>
              <a:rPr lang="en-US" dirty="0" err="1"/>
              <a:t>daarbij</a:t>
            </a:r>
            <a:r>
              <a:rPr lang="en-US" dirty="0"/>
              <a:t> </a:t>
            </a:r>
            <a:r>
              <a:rPr lang="en-US" dirty="0" err="1"/>
              <a:t>nodig</a:t>
            </a:r>
            <a:r>
              <a:rPr lang="en-US" dirty="0"/>
              <a:t>?</a:t>
            </a:r>
          </a:p>
          <a:p>
            <a:r>
              <a:rPr lang="en-US" dirty="0"/>
              <a:t>Tip: </a:t>
            </a:r>
            <a:r>
              <a:rPr lang="en-US" dirty="0" err="1"/>
              <a:t>denk</a:t>
            </a:r>
            <a:r>
              <a:rPr lang="en-US" dirty="0"/>
              <a:t> </a:t>
            </a:r>
            <a:r>
              <a:rPr lang="en-US" dirty="0" err="1"/>
              <a:t>hierbij</a:t>
            </a:r>
            <a:r>
              <a:rPr lang="en-US" dirty="0"/>
              <a:t> </a:t>
            </a:r>
            <a:r>
              <a:rPr lang="en-US" dirty="0" err="1"/>
              <a:t>aan</a:t>
            </a:r>
            <a:r>
              <a:rPr lang="en-US" dirty="0"/>
              <a:t> de </a:t>
            </a:r>
            <a:r>
              <a:rPr lang="en-US" dirty="0" err="1"/>
              <a:t>volgende</a:t>
            </a:r>
            <a:r>
              <a:rPr lang="en-US" dirty="0"/>
              <a:t> </a:t>
            </a:r>
            <a:r>
              <a:rPr lang="en-US" dirty="0" err="1"/>
              <a:t>dingen</a:t>
            </a:r>
            <a:r>
              <a:rPr lang="en-US" dirty="0"/>
              <a:t>: </a:t>
            </a:r>
            <a:r>
              <a:rPr lang="en-US" dirty="0" err="1"/>
              <a:t>jaag</a:t>
            </a:r>
            <a:r>
              <a:rPr lang="en-US" dirty="0"/>
              <a:t> je </a:t>
            </a:r>
            <a:r>
              <a:rPr lang="en-US" dirty="0" err="1"/>
              <a:t>alleen</a:t>
            </a:r>
            <a:r>
              <a:rPr lang="en-US" dirty="0"/>
              <a:t> of </a:t>
            </a:r>
            <a:r>
              <a:rPr lang="en-US" dirty="0" err="1"/>
              <a:t>samen</a:t>
            </a:r>
            <a:r>
              <a:rPr lang="en-US" dirty="0"/>
              <a:t> (wat </a:t>
            </a:r>
            <a:r>
              <a:rPr lang="en-US" dirty="0" err="1"/>
              <a:t>moet</a:t>
            </a:r>
            <a:r>
              <a:rPr lang="en-US" dirty="0"/>
              <a:t> je dan </a:t>
            </a:r>
            <a:r>
              <a:rPr lang="en-US" dirty="0" err="1"/>
              <a:t>goed</a:t>
            </a:r>
            <a:r>
              <a:rPr lang="en-US" dirty="0"/>
              <a:t> </a:t>
            </a:r>
            <a:r>
              <a:rPr lang="en-US" dirty="0" err="1"/>
              <a:t>kunnen</a:t>
            </a:r>
            <a:r>
              <a:rPr lang="en-US" dirty="0"/>
              <a:t>), op </a:t>
            </a:r>
            <a:r>
              <a:rPr lang="en-US" dirty="0" err="1"/>
              <a:t>welke</a:t>
            </a:r>
            <a:r>
              <a:rPr lang="en-US" dirty="0"/>
              <a:t> </a:t>
            </a:r>
            <a:r>
              <a:rPr lang="en-US" dirty="0" err="1"/>
              <a:t>plekken</a:t>
            </a:r>
            <a:r>
              <a:rPr lang="en-US" dirty="0"/>
              <a:t> (land of water) </a:t>
            </a:r>
            <a:r>
              <a:rPr lang="en-US" dirty="0" err="1"/>
              <a:t>en</a:t>
            </a:r>
            <a:r>
              <a:rPr lang="en-US" dirty="0"/>
              <a:t> </a:t>
            </a:r>
            <a:r>
              <a:rPr lang="en-US" dirty="0" err="1"/>
              <a:t>waarmee</a:t>
            </a:r>
            <a:r>
              <a:rPr lang="en-US" dirty="0"/>
              <a:t> (</a:t>
            </a:r>
            <a:r>
              <a:rPr lang="en-US" dirty="0" err="1"/>
              <a:t>wapens</a:t>
            </a:r>
            <a:r>
              <a:rPr lang="en-US" dirty="0"/>
              <a:t> </a:t>
            </a:r>
            <a:r>
              <a:rPr lang="en-US" dirty="0" err="1"/>
              <a:t>en</a:t>
            </a:r>
            <a:r>
              <a:rPr lang="en-US" dirty="0"/>
              <a:t> </a:t>
            </a:r>
            <a:r>
              <a:rPr lang="en-US" dirty="0" err="1"/>
              <a:t>gereedschappen</a:t>
            </a:r>
            <a:r>
              <a:rPr lang="en-US" dirty="0"/>
              <a:t>)?</a:t>
            </a:r>
          </a:p>
          <a:p>
            <a:endParaRPr lang="en-US" dirty="0"/>
          </a:p>
          <a:p>
            <a:endParaRPr lang="en-US" dirty="0"/>
          </a:p>
          <a:p>
            <a:r>
              <a:rPr lang="en-US" dirty="0" err="1"/>
              <a:t>Afbeeldingen</a:t>
            </a:r>
            <a:r>
              <a:rPr lang="en-US" dirty="0"/>
              <a:t>:</a:t>
            </a:r>
          </a:p>
          <a:p>
            <a:r>
              <a:rPr lang="en-US" dirty="0"/>
              <a:t>- Wild </a:t>
            </a:r>
            <a:r>
              <a:rPr lang="en-US" dirty="0" err="1"/>
              <a:t>zwijn</a:t>
            </a:r>
            <a:r>
              <a:rPr lang="en-US" dirty="0"/>
              <a:t>, bever, otter, </a:t>
            </a:r>
            <a:r>
              <a:rPr lang="en-US" dirty="0" err="1"/>
              <a:t>edelhert</a:t>
            </a:r>
            <a:r>
              <a:rPr lang="en-US" dirty="0"/>
              <a:t> (Kelvin Wilson).</a:t>
            </a:r>
          </a:p>
        </p:txBody>
      </p:sp>
      <p:sp>
        <p:nvSpPr>
          <p:cNvPr id="4" name="Tijdelijke aanduiding voor dianummer 3"/>
          <p:cNvSpPr>
            <a:spLocks noGrp="1"/>
          </p:cNvSpPr>
          <p:nvPr>
            <p:ph type="sldNum" sz="quarter" idx="5"/>
          </p:nvPr>
        </p:nvSpPr>
        <p:spPr/>
        <p:txBody>
          <a:bodyPr/>
          <a:lstStyle/>
          <a:p>
            <a:fld id="{B088B51F-BDF1-4942-8BE2-DDDC1372EF0F}" type="slidenum">
              <a:rPr lang="nl-NL" smtClean="0"/>
              <a:t>10</a:t>
            </a:fld>
            <a:endParaRPr lang="nl-NL"/>
          </a:p>
        </p:txBody>
      </p:sp>
    </p:spTree>
    <p:extLst>
      <p:ext uri="{BB962C8B-B14F-4D97-AF65-F5344CB8AC3E}">
        <p14:creationId xmlns:p14="http://schemas.microsoft.com/office/powerpoint/2010/main" val="23019243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 periode na de laatste ijstijd noemen we het Mesolithicum, de middensteentijd. Deze tijd staat bekend om heel kleine vuurstenen werktuigen en wektuigen van been en gewei. Het maken van werktuigen uit een brok vuursteen is niet makkelijk en vereist veel geduld en ervaring.</a:t>
            </a:r>
          </a:p>
          <a:p>
            <a:r>
              <a:rPr lang="nl-NL" dirty="0"/>
              <a:t>Spitsen van been en gewei werden gebruikt als punten van speren en pijlen, om mee te jagen.</a:t>
            </a:r>
          </a:p>
          <a:p>
            <a:endParaRPr lang="nl-NL" dirty="0"/>
          </a:p>
          <a:p>
            <a:r>
              <a:rPr lang="nl-NL" dirty="0"/>
              <a:t>Hebben de leerlingen een scherp oog?</a:t>
            </a:r>
          </a:p>
          <a:p>
            <a:r>
              <a:rPr lang="nl-NL" dirty="0"/>
              <a:t>&gt; Werkblad: opdracht 10</a:t>
            </a:r>
          </a:p>
          <a:p>
            <a:endParaRPr lang="en-US" dirty="0"/>
          </a:p>
          <a:p>
            <a:endParaRPr lang="en-US" dirty="0"/>
          </a:p>
          <a:p>
            <a:r>
              <a:rPr lang="en-US" dirty="0" err="1"/>
              <a:t>Foto’s</a:t>
            </a:r>
            <a:r>
              <a:rPr lang="en-US" dirty="0"/>
              <a:t>:</a:t>
            </a:r>
          </a:p>
          <a:p>
            <a:r>
              <a:rPr lang="en-US" dirty="0"/>
              <a:t>- </a:t>
            </a:r>
            <a:r>
              <a:rPr lang="en-US" dirty="0" err="1"/>
              <a:t>Pijlspitsen</a:t>
            </a:r>
            <a:r>
              <a:rPr lang="en-US" dirty="0"/>
              <a:t> (</a:t>
            </a:r>
            <a:r>
              <a:rPr lang="en-US" dirty="0" err="1"/>
              <a:t>Peeters</a:t>
            </a:r>
            <a:r>
              <a:rPr lang="en-US" dirty="0"/>
              <a:t>).</a:t>
            </a:r>
          </a:p>
          <a:p>
            <a:endParaRPr lang="en-US" dirty="0"/>
          </a:p>
          <a:p>
            <a:r>
              <a:rPr lang="en-US" dirty="0" err="1"/>
              <a:t>Illustratie</a:t>
            </a:r>
            <a:r>
              <a:rPr lang="en-US" dirty="0"/>
              <a:t>:</a:t>
            </a:r>
          </a:p>
          <a:p>
            <a:r>
              <a:rPr lang="en-US" dirty="0"/>
              <a:t>- </a:t>
            </a:r>
            <a:r>
              <a:rPr lang="en-US" dirty="0" err="1"/>
              <a:t>Een</a:t>
            </a:r>
            <a:r>
              <a:rPr lang="en-US" dirty="0"/>
              <a:t> </a:t>
            </a:r>
            <a:r>
              <a:rPr lang="en-US" dirty="0" err="1"/>
              <a:t>mesolithische</a:t>
            </a:r>
            <a:r>
              <a:rPr lang="en-US" dirty="0"/>
              <a:t> </a:t>
            </a:r>
            <a:r>
              <a:rPr lang="en-US" dirty="0" err="1"/>
              <a:t>jager</a:t>
            </a:r>
            <a:r>
              <a:rPr lang="en-US" dirty="0"/>
              <a:t>, </a:t>
            </a:r>
            <a:r>
              <a:rPr lang="en-US" dirty="0" err="1"/>
              <a:t>gewapend</a:t>
            </a:r>
            <a:r>
              <a:rPr lang="en-US" dirty="0"/>
              <a:t> met </a:t>
            </a:r>
            <a:r>
              <a:rPr lang="en-US" dirty="0" err="1"/>
              <a:t>o.a.</a:t>
            </a:r>
            <a:r>
              <a:rPr lang="en-US" dirty="0"/>
              <a:t> </a:t>
            </a:r>
            <a:r>
              <a:rPr lang="en-US" dirty="0" err="1"/>
              <a:t>pijl</a:t>
            </a:r>
            <a:r>
              <a:rPr lang="en-US" dirty="0"/>
              <a:t> </a:t>
            </a:r>
            <a:r>
              <a:rPr lang="en-US" dirty="0" err="1"/>
              <a:t>en</a:t>
            </a:r>
            <a:r>
              <a:rPr lang="en-US" dirty="0"/>
              <a:t> boog (Kelvin Wilson).</a:t>
            </a:r>
          </a:p>
        </p:txBody>
      </p:sp>
      <p:sp>
        <p:nvSpPr>
          <p:cNvPr id="4" name="Tijdelijke aanduiding voor dianummer 3"/>
          <p:cNvSpPr>
            <a:spLocks noGrp="1"/>
          </p:cNvSpPr>
          <p:nvPr>
            <p:ph type="sldNum" sz="quarter" idx="5"/>
          </p:nvPr>
        </p:nvSpPr>
        <p:spPr/>
        <p:txBody>
          <a:bodyPr/>
          <a:lstStyle/>
          <a:p>
            <a:fld id="{B088B51F-BDF1-4942-8BE2-DDDC1372EF0F}" type="slidenum">
              <a:rPr lang="nl-NL" smtClean="0"/>
              <a:t>11</a:t>
            </a:fld>
            <a:endParaRPr lang="nl-NL"/>
          </a:p>
        </p:txBody>
      </p:sp>
    </p:spTree>
    <p:extLst>
      <p:ext uri="{BB962C8B-B14F-4D97-AF65-F5344CB8AC3E}">
        <p14:creationId xmlns:p14="http://schemas.microsoft.com/office/powerpoint/2010/main" val="10584569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25140DB9-2FE1-4DC1-BC14-C9F044C08811}" type="datetimeFigureOut">
              <a:rPr lang="nl-NL" smtClean="0"/>
              <a:pPr/>
              <a:t>8-9-2021</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979E84E-8E68-4B24-A731-1FB2F13413D5}" type="slidenum">
              <a:rPr lang="nl-NL" smtClean="0"/>
              <a:pPr/>
              <a:t>‹nr.›</a:t>
            </a:fld>
            <a:endParaRPr 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5140DB9-2FE1-4DC1-BC14-C9F044C08811}" type="datetimeFigureOut">
              <a:rPr lang="nl-NL" smtClean="0"/>
              <a:pPr/>
              <a:t>8-9-2021</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979E84E-8E68-4B24-A731-1FB2F13413D5}" type="slidenum">
              <a:rPr lang="nl-NL" smtClean="0"/>
              <a:pPr/>
              <a:t>‹nr.›</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5140DB9-2FE1-4DC1-BC14-C9F044C08811}" type="datetimeFigureOut">
              <a:rPr lang="nl-NL" smtClean="0"/>
              <a:pPr/>
              <a:t>8-9-2021</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979E84E-8E68-4B24-A731-1FB2F13413D5}" type="slidenum">
              <a:rPr lang="nl-NL" smtClean="0"/>
              <a:pPr/>
              <a:t>‹nr.›</a:t>
            </a:fld>
            <a:endParaRPr lang="nl-NL"/>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el 1">
    <p:bg>
      <p:bgPr>
        <a:solidFill>
          <a:srgbClr val="867239"/>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660184" y="1759789"/>
            <a:ext cx="5823633" cy="1732848"/>
          </a:xfrm>
          <a:prstGeom prst="rect">
            <a:avLst/>
          </a:prstGeom>
        </p:spPr>
      </p:pic>
      <p:sp>
        <p:nvSpPr>
          <p:cNvPr id="7" name="Title 8"/>
          <p:cNvSpPr>
            <a:spLocks noGrp="1"/>
          </p:cNvSpPr>
          <p:nvPr>
            <p:ph type="title" hasCustomPrompt="1"/>
          </p:nvPr>
        </p:nvSpPr>
        <p:spPr>
          <a:xfrm>
            <a:off x="1494527" y="4666893"/>
            <a:ext cx="6154947" cy="560706"/>
          </a:xfrm>
          <a:prstGeom prst="rect">
            <a:avLst/>
          </a:prstGeom>
        </p:spPr>
        <p:txBody>
          <a:bodyPr/>
          <a:lstStyle>
            <a:lvl1pPr marL="0" marR="0" indent="0" algn="ctr" defTabSz="914400" rtl="0" eaLnBrk="1" fontAlgn="auto" latinLnBrk="0" hangingPunct="1">
              <a:lnSpc>
                <a:spcPct val="90000"/>
              </a:lnSpc>
              <a:spcBef>
                <a:spcPct val="0"/>
              </a:spcBef>
              <a:spcAft>
                <a:spcPts val="0"/>
              </a:spcAft>
              <a:buClrTx/>
              <a:buSzTx/>
              <a:buFontTx/>
              <a:buNone/>
              <a:tabLst/>
              <a:defRPr sz="4000" b="1" i="0" baseline="0">
                <a:solidFill>
                  <a:schemeClr val="bg1"/>
                </a:solidFill>
                <a:latin typeface="Arial" charset="0"/>
              </a:defRPr>
            </a:lvl1pPr>
          </a:lstStyle>
          <a:p>
            <a:r>
              <a:rPr lang="nl-NL" dirty="0"/>
              <a:t>Titel</a:t>
            </a:r>
          </a:p>
        </p:txBody>
      </p:sp>
      <p:sp>
        <p:nvSpPr>
          <p:cNvPr id="10" name="Text Placeholder 14"/>
          <p:cNvSpPr>
            <a:spLocks noGrp="1"/>
          </p:cNvSpPr>
          <p:nvPr>
            <p:ph type="body" sz="quarter" idx="10" hasCustomPrompt="1"/>
          </p:nvPr>
        </p:nvSpPr>
        <p:spPr>
          <a:xfrm>
            <a:off x="1429558" y="5279355"/>
            <a:ext cx="6284883" cy="784435"/>
          </a:xfrm>
          <a:prstGeom prst="rect">
            <a:avLst/>
          </a:prstGeom>
        </p:spPr>
        <p:txBody>
          <a:bodyPr/>
          <a:lstStyle>
            <a:lvl1pPr marL="0" indent="0" algn="ctr">
              <a:buFontTx/>
              <a:buNone/>
              <a:defRPr sz="3200" cap="none" baseline="0">
                <a:solidFill>
                  <a:schemeClr val="bg1"/>
                </a:solidFill>
                <a:latin typeface="Arial" charset="0"/>
              </a:defRPr>
            </a:lvl1pPr>
          </a:lstStyle>
          <a:p>
            <a:pPr lvl="0"/>
            <a:r>
              <a:rPr lang="nl-NL" dirty="0"/>
              <a:t>Spreker</a:t>
            </a:r>
          </a:p>
        </p:txBody>
      </p:sp>
    </p:spTree>
    <p:extLst>
      <p:ext uri="{BB962C8B-B14F-4D97-AF65-F5344CB8AC3E}">
        <p14:creationId xmlns:p14="http://schemas.microsoft.com/office/powerpoint/2010/main" val="7062144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el 4">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660184" y="1759789"/>
            <a:ext cx="5823633" cy="1732848"/>
          </a:xfrm>
          <a:prstGeom prst="rect">
            <a:avLst/>
          </a:prstGeom>
        </p:spPr>
      </p:pic>
      <p:sp>
        <p:nvSpPr>
          <p:cNvPr id="17" name="Title 8"/>
          <p:cNvSpPr>
            <a:spLocks noGrp="1"/>
          </p:cNvSpPr>
          <p:nvPr>
            <p:ph type="title" hasCustomPrompt="1"/>
          </p:nvPr>
        </p:nvSpPr>
        <p:spPr>
          <a:xfrm>
            <a:off x="1494527" y="4666893"/>
            <a:ext cx="6154947" cy="560706"/>
          </a:xfrm>
          <a:prstGeom prst="rect">
            <a:avLst/>
          </a:prstGeom>
        </p:spPr>
        <p:txBody>
          <a:bodyPr/>
          <a:lstStyle>
            <a:lvl1pPr marL="0" marR="0" indent="0" algn="ctr" defTabSz="914400" rtl="0" eaLnBrk="1" fontAlgn="auto" latinLnBrk="0" hangingPunct="1">
              <a:lnSpc>
                <a:spcPct val="90000"/>
              </a:lnSpc>
              <a:spcBef>
                <a:spcPct val="0"/>
              </a:spcBef>
              <a:spcAft>
                <a:spcPts val="0"/>
              </a:spcAft>
              <a:buClrTx/>
              <a:buSzTx/>
              <a:buFontTx/>
              <a:buNone/>
              <a:tabLst/>
              <a:defRPr sz="4000" b="1" i="0" baseline="0">
                <a:solidFill>
                  <a:schemeClr val="bg1"/>
                </a:solidFill>
                <a:latin typeface="Arial" charset="0"/>
              </a:defRPr>
            </a:lvl1pPr>
          </a:lstStyle>
          <a:p>
            <a:r>
              <a:rPr lang="nl-NL" dirty="0"/>
              <a:t>Titel</a:t>
            </a:r>
          </a:p>
        </p:txBody>
      </p:sp>
      <p:sp>
        <p:nvSpPr>
          <p:cNvPr id="18" name="Text Placeholder 14"/>
          <p:cNvSpPr>
            <a:spLocks noGrp="1"/>
          </p:cNvSpPr>
          <p:nvPr>
            <p:ph type="body" sz="quarter" idx="10" hasCustomPrompt="1"/>
          </p:nvPr>
        </p:nvSpPr>
        <p:spPr>
          <a:xfrm>
            <a:off x="1429558" y="5279355"/>
            <a:ext cx="6284883" cy="784435"/>
          </a:xfrm>
          <a:prstGeom prst="rect">
            <a:avLst/>
          </a:prstGeom>
        </p:spPr>
        <p:txBody>
          <a:bodyPr/>
          <a:lstStyle>
            <a:lvl1pPr marL="0" indent="0" algn="ctr">
              <a:buFontTx/>
              <a:buNone/>
              <a:defRPr sz="3200" cap="none" baseline="0">
                <a:solidFill>
                  <a:schemeClr val="bg1"/>
                </a:solidFill>
                <a:latin typeface="Arial" charset="0"/>
              </a:defRPr>
            </a:lvl1pPr>
          </a:lstStyle>
          <a:p>
            <a:pPr lvl="0"/>
            <a:r>
              <a:rPr lang="nl-NL" dirty="0"/>
              <a:t>Spreker</a:t>
            </a:r>
          </a:p>
        </p:txBody>
      </p:sp>
    </p:spTree>
    <p:extLst>
      <p:ext uri="{BB962C8B-B14F-4D97-AF65-F5344CB8AC3E}">
        <p14:creationId xmlns:p14="http://schemas.microsoft.com/office/powerpoint/2010/main" val="28511746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5140DB9-2FE1-4DC1-BC14-C9F044C08811}" type="datetimeFigureOut">
              <a:rPr lang="nl-NL" smtClean="0"/>
              <a:pPr/>
              <a:t>8-9-2021</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979E84E-8E68-4B24-A731-1FB2F13413D5}" type="slidenum">
              <a:rPr lang="nl-NL" smtClean="0"/>
              <a:pPr/>
              <a:t>‹nr.›</a:t>
            </a:fld>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25140DB9-2FE1-4DC1-BC14-C9F044C08811}" type="datetimeFigureOut">
              <a:rPr lang="nl-NL" smtClean="0"/>
              <a:pPr/>
              <a:t>8-9-2021</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979E84E-8E68-4B24-A731-1FB2F13413D5}" type="slidenum">
              <a:rPr lang="nl-NL" smtClean="0"/>
              <a:pPr/>
              <a:t>‹nr.›</a:t>
            </a:fld>
            <a:endParaRPr lang="nl-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25140DB9-2FE1-4DC1-BC14-C9F044C08811}" type="datetimeFigureOut">
              <a:rPr lang="nl-NL" smtClean="0"/>
              <a:pPr/>
              <a:t>8-9-2021</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C979E84E-8E68-4B24-A731-1FB2F13413D5}" type="slidenum">
              <a:rPr lang="nl-NL" smtClean="0"/>
              <a:pPr/>
              <a:t>‹nr.›</a:t>
            </a:fld>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25140DB9-2FE1-4DC1-BC14-C9F044C08811}" type="datetimeFigureOut">
              <a:rPr lang="nl-NL" smtClean="0"/>
              <a:pPr/>
              <a:t>8-9-2021</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C979E84E-8E68-4B24-A731-1FB2F13413D5}" type="slidenum">
              <a:rPr lang="nl-NL" smtClean="0"/>
              <a:pPr/>
              <a:t>‹nr.›</a:t>
            </a:fld>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25140DB9-2FE1-4DC1-BC14-C9F044C08811}" type="datetimeFigureOut">
              <a:rPr lang="nl-NL" smtClean="0"/>
              <a:pPr/>
              <a:t>8-9-2021</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C979E84E-8E68-4B24-A731-1FB2F13413D5}" type="slidenum">
              <a:rPr lang="nl-NL" smtClean="0"/>
              <a:pPr/>
              <a:t>‹nr.›</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5140DB9-2FE1-4DC1-BC14-C9F044C08811}" type="datetimeFigureOut">
              <a:rPr lang="nl-NL" smtClean="0"/>
              <a:pPr/>
              <a:t>8-9-2021</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C979E84E-8E68-4B24-A731-1FB2F13413D5}" type="slidenum">
              <a:rPr lang="nl-NL" smtClean="0"/>
              <a:pPr/>
              <a:t>‹nr.›</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5140DB9-2FE1-4DC1-BC14-C9F044C08811}" type="datetimeFigureOut">
              <a:rPr lang="nl-NL" smtClean="0"/>
              <a:pPr/>
              <a:t>8-9-2021</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C979E84E-8E68-4B24-A731-1FB2F13413D5}" type="slidenum">
              <a:rPr lang="nl-NL" smtClean="0"/>
              <a:pPr/>
              <a:t>‹nr.›</a:t>
            </a:fld>
            <a:endParaRPr lang="nl-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5140DB9-2FE1-4DC1-BC14-C9F044C08811}" type="datetimeFigureOut">
              <a:rPr lang="nl-NL" smtClean="0"/>
              <a:pPr/>
              <a:t>8-9-2021</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C979E84E-8E68-4B24-A731-1FB2F13413D5}" type="slidenum">
              <a:rPr lang="nl-NL" smtClean="0"/>
              <a:pPr/>
              <a:t>‹nr.›</a:t>
            </a:fld>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85784A"/>
            </a:gs>
            <a:gs pos="40000">
              <a:schemeClr val="bg1"/>
            </a:gs>
          </a:gsLst>
          <a:lin ang="16200000" scaled="1"/>
          <a:tileRect/>
        </a:grad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140DB9-2FE1-4DC1-BC14-C9F044C08811}" type="datetimeFigureOut">
              <a:rPr lang="nl-NL" smtClean="0"/>
              <a:pPr/>
              <a:t>8-9-2021</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79E84E-8E68-4B24-A731-1FB2F13413D5}" type="slidenum">
              <a:rPr lang="nl-NL" smtClean="0"/>
              <a:pPr/>
              <a:t>‹nr.›</a:t>
            </a:fld>
            <a:endParaRPr lang="nl-NL"/>
          </a:p>
        </p:txBody>
      </p:sp>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 id="2147483876" r:id="rId12"/>
    <p:sldLayoutId id="2147483877"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9.jpe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tiff"/></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36.jpe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37.jpe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38.jpeg"/></Relationships>
</file>

<file path=ppt/slides/_rels/slide15.xml.rels><?xml version="1.0" encoding="UTF-8" standalone="yes"?>
<Relationships xmlns="http://schemas.openxmlformats.org/package/2006/relationships"><Relationship Id="rId3" Type="http://schemas.openxmlformats.org/officeDocument/2006/relationships/hyperlink" Target="http://www.rmo.nl/doggerland" TargetMode="External"/><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s://youtu.be/H3dVav0uf4o" TargetMode="Externa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4.png"/><Relationship Id="rId7"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 Id="rId9"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25.jpeg"/><Relationship Id="rId4"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877629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9512" y="151236"/>
            <a:ext cx="1907704" cy="567646"/>
          </a:xfrm>
          <a:prstGeom prst="rect">
            <a:avLst/>
          </a:prstGeom>
        </p:spPr>
      </p:pic>
      <p:sp>
        <p:nvSpPr>
          <p:cNvPr id="2" name="Tekstvak 1">
            <a:extLst>
              <a:ext uri="{FF2B5EF4-FFF2-40B4-BE49-F238E27FC236}">
                <a16:creationId xmlns:a16="http://schemas.microsoft.com/office/drawing/2014/main" id="{7E8CE536-4E4B-48D8-BB18-433BA3208A56}"/>
              </a:ext>
            </a:extLst>
          </p:cNvPr>
          <p:cNvSpPr txBox="1"/>
          <p:nvPr/>
        </p:nvSpPr>
        <p:spPr>
          <a:xfrm>
            <a:off x="2807804" y="718882"/>
            <a:ext cx="3528392" cy="584775"/>
          </a:xfrm>
          <a:prstGeom prst="rect">
            <a:avLst/>
          </a:prstGeom>
          <a:noFill/>
        </p:spPr>
        <p:txBody>
          <a:bodyPr wrap="square" rtlCol="0">
            <a:spAutoFit/>
          </a:bodyPr>
          <a:lstStyle/>
          <a:p>
            <a:r>
              <a:rPr lang="nl-NL" sz="3200" b="1" dirty="0"/>
              <a:t>5. Het water komt!</a:t>
            </a:r>
          </a:p>
        </p:txBody>
      </p:sp>
      <p:pic>
        <p:nvPicPr>
          <p:cNvPr id="7" name="Afbeelding 6" descr="Afbeelding met zoogdier, bruin, knaagdier&#10;&#10;Automatisch gegenereerde beschrijving">
            <a:extLst>
              <a:ext uri="{FF2B5EF4-FFF2-40B4-BE49-F238E27FC236}">
                <a16:creationId xmlns:a16="http://schemas.microsoft.com/office/drawing/2014/main" id="{3CE6AA0D-9BB4-4C6D-AA5F-92A4FA2EA38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411760" y="4428162"/>
            <a:ext cx="2060570" cy="1995312"/>
          </a:xfrm>
          <a:prstGeom prst="rect">
            <a:avLst/>
          </a:prstGeom>
        </p:spPr>
      </p:pic>
      <p:pic>
        <p:nvPicPr>
          <p:cNvPr id="9" name="Afbeelding 8" descr="Afbeelding met hert, zoogdier, bok&#10;&#10;Automatisch gegenereerde beschrijving">
            <a:extLst>
              <a:ext uri="{FF2B5EF4-FFF2-40B4-BE49-F238E27FC236}">
                <a16:creationId xmlns:a16="http://schemas.microsoft.com/office/drawing/2014/main" id="{83C9B3BB-319B-4D5B-B0F1-925EE8310DA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447334" y="1011269"/>
            <a:ext cx="2486053" cy="3739888"/>
          </a:xfrm>
          <a:prstGeom prst="rect">
            <a:avLst/>
          </a:prstGeom>
        </p:spPr>
      </p:pic>
      <p:pic>
        <p:nvPicPr>
          <p:cNvPr id="11" name="Afbeelding 10" descr="Afbeelding met zoogdier, bruin, hond&#10;&#10;Automatisch gegenereerde beschrijving">
            <a:extLst>
              <a:ext uri="{FF2B5EF4-FFF2-40B4-BE49-F238E27FC236}">
                <a16:creationId xmlns:a16="http://schemas.microsoft.com/office/drawing/2014/main" id="{47F31EB5-44C9-4087-93E6-C97062E63F0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845384" y="4079423"/>
            <a:ext cx="2163900" cy="2344051"/>
          </a:xfrm>
          <a:prstGeom prst="rect">
            <a:avLst/>
          </a:prstGeom>
        </p:spPr>
      </p:pic>
      <p:pic>
        <p:nvPicPr>
          <p:cNvPr id="13" name="Afbeelding 12" descr="Afbeelding met koe, staand, zoogdier, buiten&#10;&#10;Automatisch gegenereerde beschrijving">
            <a:extLst>
              <a:ext uri="{FF2B5EF4-FFF2-40B4-BE49-F238E27FC236}">
                <a16:creationId xmlns:a16="http://schemas.microsoft.com/office/drawing/2014/main" id="{0357E119-5F7A-4BF5-9484-50B448C643F5}"/>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16727" y="1615707"/>
            <a:ext cx="2339332" cy="2812455"/>
          </a:xfrm>
          <a:prstGeom prst="rect">
            <a:avLst/>
          </a:prstGeom>
        </p:spPr>
      </p:pic>
    </p:spTree>
    <p:extLst>
      <p:ext uri="{BB962C8B-B14F-4D97-AF65-F5344CB8AC3E}">
        <p14:creationId xmlns:p14="http://schemas.microsoft.com/office/powerpoint/2010/main" val="21424400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9512" y="151236"/>
            <a:ext cx="1907704" cy="567646"/>
          </a:xfrm>
          <a:prstGeom prst="rect">
            <a:avLst/>
          </a:prstGeom>
        </p:spPr>
      </p:pic>
      <p:sp>
        <p:nvSpPr>
          <p:cNvPr id="4" name="Rechthoek 3"/>
          <p:cNvSpPr/>
          <p:nvPr/>
        </p:nvSpPr>
        <p:spPr>
          <a:xfrm>
            <a:off x="1127442" y="1845399"/>
            <a:ext cx="6912768" cy="1384995"/>
          </a:xfrm>
          <a:prstGeom prst="rect">
            <a:avLst/>
          </a:prstGeom>
        </p:spPr>
        <p:txBody>
          <a:bodyPr wrap="square">
            <a:spAutoFit/>
          </a:bodyPr>
          <a:lstStyle/>
          <a:p>
            <a:pPr marL="457200" indent="-457200">
              <a:buFont typeface="Wingdings" panose="05000000000000000000" pitchFamily="2" charset="2"/>
              <a:buChar char="v"/>
            </a:pPr>
            <a:r>
              <a:rPr lang="nl-NL" sz="2800" dirty="0"/>
              <a:t>…</a:t>
            </a:r>
          </a:p>
          <a:p>
            <a:pPr marL="457200" indent="-457200">
              <a:buFont typeface="Wingdings" panose="05000000000000000000" pitchFamily="2" charset="2"/>
              <a:buChar char="v"/>
            </a:pPr>
            <a:r>
              <a:rPr lang="nl-NL" sz="2800" dirty="0"/>
              <a:t>…</a:t>
            </a:r>
          </a:p>
          <a:p>
            <a:pPr marL="457200" indent="-457200">
              <a:buFont typeface="Wingdings" panose="05000000000000000000" pitchFamily="2" charset="2"/>
              <a:buChar char="v"/>
            </a:pPr>
            <a:r>
              <a:rPr lang="nl-NL" sz="2800" dirty="0"/>
              <a:t>…</a:t>
            </a:r>
          </a:p>
        </p:txBody>
      </p:sp>
      <p:sp>
        <p:nvSpPr>
          <p:cNvPr id="2" name="Tekstvak 1">
            <a:extLst>
              <a:ext uri="{FF2B5EF4-FFF2-40B4-BE49-F238E27FC236}">
                <a16:creationId xmlns:a16="http://schemas.microsoft.com/office/drawing/2014/main" id="{7E8CE536-4E4B-48D8-BB18-433BA3208A56}"/>
              </a:ext>
            </a:extLst>
          </p:cNvPr>
          <p:cNvSpPr txBox="1"/>
          <p:nvPr/>
        </p:nvSpPr>
        <p:spPr>
          <a:xfrm>
            <a:off x="3059832" y="718882"/>
            <a:ext cx="3024336" cy="584775"/>
          </a:xfrm>
          <a:prstGeom prst="rect">
            <a:avLst/>
          </a:prstGeom>
          <a:noFill/>
        </p:spPr>
        <p:txBody>
          <a:bodyPr wrap="square" rtlCol="0">
            <a:spAutoFit/>
          </a:bodyPr>
          <a:lstStyle/>
          <a:p>
            <a:r>
              <a:rPr lang="nl-NL" sz="3200" b="1" dirty="0"/>
              <a:t>6. Mesolithicum</a:t>
            </a:r>
          </a:p>
        </p:txBody>
      </p:sp>
      <p:pic>
        <p:nvPicPr>
          <p:cNvPr id="8" name="Afbeelding 7">
            <a:extLst>
              <a:ext uri="{FF2B5EF4-FFF2-40B4-BE49-F238E27FC236}">
                <a16:creationId xmlns:a16="http://schemas.microsoft.com/office/drawing/2014/main" id="{57B1C33A-8E88-4019-991E-385BD225DF0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055685" y="1238199"/>
            <a:ext cx="4779776" cy="3711105"/>
          </a:xfrm>
          <a:prstGeom prst="rect">
            <a:avLst/>
          </a:prstGeom>
        </p:spPr>
      </p:pic>
      <p:pic>
        <p:nvPicPr>
          <p:cNvPr id="6" name="Afbeelding 5" descr="Afbeelding met buiten, boom, plant&#10;&#10;Automatisch gegenereerde beschrijving">
            <a:extLst>
              <a:ext uri="{FF2B5EF4-FFF2-40B4-BE49-F238E27FC236}">
                <a16:creationId xmlns:a16="http://schemas.microsoft.com/office/drawing/2014/main" id="{A8E3C863-C91A-4C0D-9232-7FE677746D6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79512" y="1303657"/>
            <a:ext cx="4250378" cy="4947142"/>
          </a:xfrm>
          <a:prstGeom prst="rect">
            <a:avLst/>
          </a:prstGeom>
        </p:spPr>
      </p:pic>
      <p:pic>
        <p:nvPicPr>
          <p:cNvPr id="7" name="Afbeelding 6">
            <a:extLst>
              <a:ext uri="{FF2B5EF4-FFF2-40B4-BE49-F238E27FC236}">
                <a16:creationId xmlns:a16="http://schemas.microsoft.com/office/drawing/2014/main" id="{F9A754E2-A656-4651-BBF2-5ABD23AB449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853998" y="4032343"/>
            <a:ext cx="3557354" cy="2780928"/>
          </a:xfrm>
          <a:prstGeom prst="rect">
            <a:avLst/>
          </a:prstGeom>
        </p:spPr>
      </p:pic>
    </p:spTree>
    <p:extLst>
      <p:ext uri="{BB962C8B-B14F-4D97-AF65-F5344CB8AC3E}">
        <p14:creationId xmlns:p14="http://schemas.microsoft.com/office/powerpoint/2010/main" val="34609787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9512" y="151236"/>
            <a:ext cx="1907704" cy="567646"/>
          </a:xfrm>
          <a:prstGeom prst="rect">
            <a:avLst/>
          </a:prstGeom>
        </p:spPr>
      </p:pic>
      <p:sp>
        <p:nvSpPr>
          <p:cNvPr id="2" name="Tekstvak 1">
            <a:extLst>
              <a:ext uri="{FF2B5EF4-FFF2-40B4-BE49-F238E27FC236}">
                <a16:creationId xmlns:a16="http://schemas.microsoft.com/office/drawing/2014/main" id="{7E8CE536-4E4B-48D8-BB18-433BA3208A56}"/>
              </a:ext>
            </a:extLst>
          </p:cNvPr>
          <p:cNvSpPr txBox="1"/>
          <p:nvPr/>
        </p:nvSpPr>
        <p:spPr>
          <a:xfrm>
            <a:off x="2711618" y="718882"/>
            <a:ext cx="3744416" cy="584775"/>
          </a:xfrm>
          <a:prstGeom prst="rect">
            <a:avLst/>
          </a:prstGeom>
          <a:noFill/>
        </p:spPr>
        <p:txBody>
          <a:bodyPr wrap="square" rtlCol="0">
            <a:spAutoFit/>
          </a:bodyPr>
          <a:lstStyle/>
          <a:p>
            <a:r>
              <a:rPr lang="nl-NL" sz="3200" b="1" dirty="0"/>
              <a:t>7. Sieraden en kunst</a:t>
            </a:r>
          </a:p>
        </p:txBody>
      </p:sp>
      <p:pic>
        <p:nvPicPr>
          <p:cNvPr id="8" name="Afbeelding 7">
            <a:extLst>
              <a:ext uri="{FF2B5EF4-FFF2-40B4-BE49-F238E27FC236}">
                <a16:creationId xmlns:a16="http://schemas.microsoft.com/office/drawing/2014/main" id="{0FE5DB01-B153-4C02-AD84-A852208857F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488976" y="4794324"/>
            <a:ext cx="3599892" cy="1738672"/>
          </a:xfrm>
          <a:prstGeom prst="rect">
            <a:avLst/>
          </a:prstGeom>
        </p:spPr>
      </p:pic>
      <p:pic>
        <p:nvPicPr>
          <p:cNvPr id="12" name="Afbeelding 11">
            <a:extLst>
              <a:ext uri="{FF2B5EF4-FFF2-40B4-BE49-F238E27FC236}">
                <a16:creationId xmlns:a16="http://schemas.microsoft.com/office/drawing/2014/main" id="{C44799FC-4BD2-4862-BF76-98C408CB0A97}"/>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228183" y="1412776"/>
            <a:ext cx="2304257" cy="3024336"/>
          </a:xfrm>
          <a:prstGeom prst="rect">
            <a:avLst/>
          </a:prstGeom>
        </p:spPr>
      </p:pic>
      <p:pic>
        <p:nvPicPr>
          <p:cNvPr id="14" name="Afbeelding 13" descr="Afbeelding met tekst, fles&#10;&#10;Automatisch gegenereerde beschrijving">
            <a:extLst>
              <a:ext uri="{FF2B5EF4-FFF2-40B4-BE49-F238E27FC236}">
                <a16:creationId xmlns:a16="http://schemas.microsoft.com/office/drawing/2014/main" id="{9170D7D1-2121-4D3B-8C30-1E96D6528984}"/>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rot="16200000">
            <a:off x="2110235" y="-204165"/>
            <a:ext cx="2161121" cy="5176766"/>
          </a:xfrm>
          <a:prstGeom prst="rect">
            <a:avLst/>
          </a:prstGeom>
        </p:spPr>
      </p:pic>
      <p:pic>
        <p:nvPicPr>
          <p:cNvPr id="10" name="Afbeelding 9">
            <a:extLst>
              <a:ext uri="{FF2B5EF4-FFF2-40B4-BE49-F238E27FC236}">
                <a16:creationId xmlns:a16="http://schemas.microsoft.com/office/drawing/2014/main" id="{E8E349FC-7EE6-4A1A-B8E8-1033845054E0}"/>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71600" y="3429000"/>
            <a:ext cx="4438391" cy="3107278"/>
          </a:xfrm>
          <a:prstGeom prst="rect">
            <a:avLst/>
          </a:prstGeom>
        </p:spPr>
      </p:pic>
    </p:spTree>
    <p:extLst>
      <p:ext uri="{BB962C8B-B14F-4D97-AF65-F5344CB8AC3E}">
        <p14:creationId xmlns:p14="http://schemas.microsoft.com/office/powerpoint/2010/main" val="13041934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9512" y="151236"/>
            <a:ext cx="1907704" cy="567646"/>
          </a:xfrm>
          <a:prstGeom prst="rect">
            <a:avLst/>
          </a:prstGeom>
        </p:spPr>
      </p:pic>
      <p:sp>
        <p:nvSpPr>
          <p:cNvPr id="2" name="Tekstvak 1">
            <a:extLst>
              <a:ext uri="{FF2B5EF4-FFF2-40B4-BE49-F238E27FC236}">
                <a16:creationId xmlns:a16="http://schemas.microsoft.com/office/drawing/2014/main" id="{7E8CE536-4E4B-48D8-BB18-433BA3208A56}"/>
              </a:ext>
            </a:extLst>
          </p:cNvPr>
          <p:cNvSpPr txBox="1"/>
          <p:nvPr/>
        </p:nvSpPr>
        <p:spPr>
          <a:xfrm>
            <a:off x="3149842" y="697365"/>
            <a:ext cx="2844316" cy="584775"/>
          </a:xfrm>
          <a:prstGeom prst="rect">
            <a:avLst/>
          </a:prstGeom>
          <a:noFill/>
        </p:spPr>
        <p:txBody>
          <a:bodyPr wrap="square" rtlCol="0">
            <a:spAutoFit/>
          </a:bodyPr>
          <a:lstStyle/>
          <a:p>
            <a:r>
              <a:rPr lang="nl-NL" sz="3200" b="1" dirty="0"/>
              <a:t>8. Onder water</a:t>
            </a:r>
          </a:p>
        </p:txBody>
      </p:sp>
      <p:pic>
        <p:nvPicPr>
          <p:cNvPr id="6" name="Afbeelding 5">
            <a:extLst>
              <a:ext uri="{FF2B5EF4-FFF2-40B4-BE49-F238E27FC236}">
                <a16:creationId xmlns:a16="http://schemas.microsoft.com/office/drawing/2014/main" id="{D44C84A1-106C-4259-8042-855DD7E055B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530951" y="1368667"/>
            <a:ext cx="4082098" cy="4954860"/>
          </a:xfrm>
          <a:prstGeom prst="rect">
            <a:avLst/>
          </a:prstGeom>
        </p:spPr>
      </p:pic>
    </p:spTree>
    <p:extLst>
      <p:ext uri="{BB962C8B-B14F-4D97-AF65-F5344CB8AC3E}">
        <p14:creationId xmlns:p14="http://schemas.microsoft.com/office/powerpoint/2010/main" val="27252111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9512" y="151236"/>
            <a:ext cx="1907704" cy="567646"/>
          </a:xfrm>
          <a:prstGeom prst="rect">
            <a:avLst/>
          </a:prstGeom>
        </p:spPr>
      </p:pic>
      <p:sp>
        <p:nvSpPr>
          <p:cNvPr id="4" name="Rechthoek 3"/>
          <p:cNvSpPr/>
          <p:nvPr/>
        </p:nvSpPr>
        <p:spPr>
          <a:xfrm>
            <a:off x="833497" y="1328532"/>
            <a:ext cx="7477006" cy="5693866"/>
          </a:xfrm>
          <a:prstGeom prst="rect">
            <a:avLst/>
          </a:prstGeom>
        </p:spPr>
        <p:txBody>
          <a:bodyPr wrap="square">
            <a:spAutoFit/>
          </a:bodyPr>
          <a:lstStyle/>
          <a:p>
            <a:r>
              <a:rPr lang="nl-NL" sz="2800" dirty="0"/>
              <a:t>Wat zijn we tijdens deze les te weten gekomen over:</a:t>
            </a:r>
          </a:p>
          <a:p>
            <a:pPr marL="457200" indent="-457200">
              <a:buFontTx/>
              <a:buChar char="-"/>
            </a:pPr>
            <a:r>
              <a:rPr lang="nl-NL" sz="2800" dirty="0"/>
              <a:t>het landschap van Doggerland?</a:t>
            </a:r>
          </a:p>
          <a:p>
            <a:pPr marL="457200" indent="-457200">
              <a:buFontTx/>
              <a:buChar char="-"/>
            </a:pPr>
            <a:r>
              <a:rPr lang="nl-NL" sz="2800" dirty="0"/>
              <a:t>wie er leefden in Doggerland?</a:t>
            </a:r>
          </a:p>
          <a:p>
            <a:pPr marL="457200" indent="-457200">
              <a:buFontTx/>
              <a:buChar char="-"/>
            </a:pPr>
            <a:r>
              <a:rPr lang="nl-NL" sz="2800" dirty="0"/>
              <a:t>wat er allemaal veranderde in Doggerland, in een miljoen jaar tijd?</a:t>
            </a:r>
          </a:p>
          <a:p>
            <a:pPr marL="457200" indent="-457200">
              <a:buFontTx/>
              <a:buChar char="-"/>
            </a:pPr>
            <a:endParaRPr lang="nl-NL" sz="2800" dirty="0"/>
          </a:p>
          <a:p>
            <a:r>
              <a:rPr lang="nl-NL" sz="2800" dirty="0"/>
              <a:t>Hoe denk je nu over</a:t>
            </a:r>
          </a:p>
          <a:p>
            <a:r>
              <a:rPr lang="nl-NL" sz="2800" dirty="0"/>
              <a:t>Doggerland?</a:t>
            </a:r>
            <a:br>
              <a:rPr lang="nl-NL" sz="2800" dirty="0"/>
            </a:br>
            <a:r>
              <a:rPr lang="nl-NL" sz="2800" dirty="0"/>
              <a:t>En is dat anders dan vóór</a:t>
            </a:r>
            <a:br>
              <a:rPr lang="nl-NL" sz="2800" dirty="0"/>
            </a:br>
            <a:r>
              <a:rPr lang="nl-NL" sz="2800" dirty="0"/>
              <a:t>deze les?</a:t>
            </a:r>
          </a:p>
          <a:p>
            <a:pPr marL="457200" indent="-457200">
              <a:buFontTx/>
              <a:buChar char="-"/>
            </a:pPr>
            <a:endParaRPr lang="nl-NL" sz="2800" dirty="0"/>
          </a:p>
          <a:p>
            <a:endParaRPr lang="nl-NL" sz="2800" dirty="0"/>
          </a:p>
        </p:txBody>
      </p:sp>
      <p:sp>
        <p:nvSpPr>
          <p:cNvPr id="2" name="Tekstvak 1">
            <a:extLst>
              <a:ext uri="{FF2B5EF4-FFF2-40B4-BE49-F238E27FC236}">
                <a16:creationId xmlns:a16="http://schemas.microsoft.com/office/drawing/2014/main" id="{7E8CE536-4E4B-48D8-BB18-433BA3208A56}"/>
              </a:ext>
            </a:extLst>
          </p:cNvPr>
          <p:cNvSpPr txBox="1"/>
          <p:nvPr/>
        </p:nvSpPr>
        <p:spPr>
          <a:xfrm>
            <a:off x="3527884" y="718882"/>
            <a:ext cx="2088232" cy="584775"/>
          </a:xfrm>
          <a:prstGeom prst="rect">
            <a:avLst/>
          </a:prstGeom>
          <a:noFill/>
        </p:spPr>
        <p:txBody>
          <a:bodyPr wrap="square" rtlCol="0">
            <a:spAutoFit/>
          </a:bodyPr>
          <a:lstStyle/>
          <a:p>
            <a:r>
              <a:rPr lang="nl-NL" sz="3200" b="1" dirty="0"/>
              <a:t>Afsluiting</a:t>
            </a:r>
          </a:p>
        </p:txBody>
      </p:sp>
      <p:pic>
        <p:nvPicPr>
          <p:cNvPr id="1026" name="Picture 2" descr="https://www.rmo.nl/wp-content/uploads/2021/02/Djenne_Fila_Mammoeten_1200p-768x546.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004048" y="3861048"/>
            <a:ext cx="3762871" cy="26751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0728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5">
            <a:extLst>
              <a:ext uri="{FF2B5EF4-FFF2-40B4-BE49-F238E27FC236}">
                <a16:creationId xmlns:a16="http://schemas.microsoft.com/office/drawing/2014/main" id="{D3B8E8B8-FC7C-4CDD-859B-C4E4F2314E0B}"/>
              </a:ext>
            </a:extLst>
          </p:cNvPr>
          <p:cNvSpPr>
            <a:spLocks noGrp="1"/>
          </p:cNvSpPr>
          <p:nvPr>
            <p:ph type="title"/>
          </p:nvPr>
        </p:nvSpPr>
        <p:spPr>
          <a:xfrm>
            <a:off x="1494527" y="4666893"/>
            <a:ext cx="6154947" cy="560706"/>
          </a:xfrm>
        </p:spPr>
        <p:txBody>
          <a:bodyPr>
            <a:noAutofit/>
          </a:bodyPr>
          <a:lstStyle/>
          <a:p>
            <a:r>
              <a:rPr lang="nl-NL" sz="2400" dirty="0">
                <a:latin typeface="Ginto Normal" panose="02000005030000020004" pitchFamily="50" charset="0"/>
              </a:rPr>
              <a:t>Kijk voor meer informatie op:</a:t>
            </a:r>
            <a:br>
              <a:rPr lang="nl-NL" sz="2400" dirty="0">
                <a:latin typeface="Ginto Normal" panose="02000005030000020004" pitchFamily="50" charset="0"/>
              </a:rPr>
            </a:br>
            <a:r>
              <a:rPr lang="nl-NL" sz="2400" dirty="0">
                <a:latin typeface="Ginto Normal" panose="02000005030000020004" pitchFamily="50" charset="0"/>
                <a:hlinkClick r:id="rId3"/>
              </a:rPr>
              <a:t>www.rmo.nl/doggerland</a:t>
            </a:r>
            <a:r>
              <a:rPr lang="nl-NL" sz="2400" dirty="0">
                <a:latin typeface="Ginto Normal" panose="02000005030000020004" pitchFamily="50" charset="0"/>
              </a:rPr>
              <a:t> </a:t>
            </a:r>
            <a:endParaRPr lang="en-US" sz="2400" dirty="0">
              <a:latin typeface="Ginto Normal" panose="02000005030000020004" pitchFamily="50" charset="0"/>
            </a:endParaRPr>
          </a:p>
        </p:txBody>
      </p:sp>
    </p:spTree>
    <p:extLst>
      <p:ext uri="{BB962C8B-B14F-4D97-AF65-F5344CB8AC3E}">
        <p14:creationId xmlns:p14="http://schemas.microsoft.com/office/powerpoint/2010/main" val="38626173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5">
            <a:extLst>
              <a:ext uri="{FF2B5EF4-FFF2-40B4-BE49-F238E27FC236}">
                <a16:creationId xmlns:a16="http://schemas.microsoft.com/office/drawing/2014/main" id="{BDC13BC3-1526-4CA2-86B8-C94A3C4E49DA}"/>
              </a:ext>
            </a:extLst>
          </p:cNvPr>
          <p:cNvSpPr>
            <a:spLocks noGrp="1"/>
          </p:cNvSpPr>
          <p:nvPr>
            <p:ph type="title"/>
          </p:nvPr>
        </p:nvSpPr>
        <p:spPr>
          <a:xfrm>
            <a:off x="1494526" y="476672"/>
            <a:ext cx="6154947" cy="1080120"/>
          </a:xfrm>
        </p:spPr>
        <p:txBody>
          <a:bodyPr>
            <a:noAutofit/>
          </a:bodyPr>
          <a:lstStyle/>
          <a:p>
            <a:r>
              <a:rPr lang="nl-NL" sz="2400" dirty="0" err="1">
                <a:latin typeface="Ginto Normal" panose="02000005030000020004" pitchFamily="50" charset="0"/>
              </a:rPr>
              <a:t>Digibordles</a:t>
            </a:r>
            <a:br>
              <a:rPr lang="nl-NL" sz="2400" dirty="0">
                <a:latin typeface="Ginto Normal" panose="02000005030000020004" pitchFamily="50" charset="0"/>
              </a:rPr>
            </a:br>
            <a:br>
              <a:rPr lang="nl-NL" sz="2400" dirty="0">
                <a:latin typeface="Ginto Normal" panose="02000005030000020004" pitchFamily="50" charset="0"/>
              </a:rPr>
            </a:br>
            <a:r>
              <a:rPr lang="nl-NL" sz="3600" dirty="0">
                <a:latin typeface="Ginto Normal" panose="02000005030000020004" pitchFamily="50" charset="0"/>
              </a:rPr>
              <a:t>Doggerland</a:t>
            </a:r>
            <a:endParaRPr lang="en-US" sz="3600" dirty="0">
              <a:latin typeface="Ginto Normal" panose="02000005030000020004" pitchFamily="50" charset="0"/>
            </a:endParaRPr>
          </a:p>
        </p:txBody>
      </p:sp>
      <p:sp>
        <p:nvSpPr>
          <p:cNvPr id="7" name="Titel 5">
            <a:extLst>
              <a:ext uri="{FF2B5EF4-FFF2-40B4-BE49-F238E27FC236}">
                <a16:creationId xmlns:a16="http://schemas.microsoft.com/office/drawing/2014/main" id="{9613F281-55F9-44DC-A328-916DA0503670}"/>
              </a:ext>
            </a:extLst>
          </p:cNvPr>
          <p:cNvSpPr txBox="1">
            <a:spLocks/>
          </p:cNvSpPr>
          <p:nvPr/>
        </p:nvSpPr>
        <p:spPr>
          <a:xfrm>
            <a:off x="1515241" y="4371981"/>
            <a:ext cx="6154947" cy="1570419"/>
          </a:xfrm>
          <a:prstGeom prst="rect">
            <a:avLst/>
          </a:prstGeom>
        </p:spPr>
        <p:txBody>
          <a:bodyPr vert="horz" lIns="91440" tIns="45720" rIns="91440" bIns="45720" rtlCol="0" anchor="ctr">
            <a:noAutofit/>
          </a:bodyPr>
          <a:lstStyle>
            <a:lvl1pPr marL="0" marR="0" indent="0" algn="ctr" defTabSz="914400" rtl="0" eaLnBrk="1" fontAlgn="auto" latinLnBrk="0" hangingPunct="1">
              <a:lnSpc>
                <a:spcPct val="90000"/>
              </a:lnSpc>
              <a:spcBef>
                <a:spcPct val="0"/>
              </a:spcBef>
              <a:spcAft>
                <a:spcPts val="0"/>
              </a:spcAft>
              <a:buClrTx/>
              <a:buSzTx/>
              <a:buFontTx/>
              <a:buNone/>
              <a:tabLst/>
              <a:defRPr sz="4000" b="1" i="0" kern="1200" baseline="0">
                <a:solidFill>
                  <a:schemeClr val="bg1"/>
                </a:solidFill>
                <a:latin typeface="Arial" charset="0"/>
                <a:ea typeface="+mj-ea"/>
                <a:cs typeface="+mj-cs"/>
              </a:defRPr>
            </a:lvl1pPr>
          </a:lstStyle>
          <a:p>
            <a:r>
              <a:rPr lang="nl-NL" sz="2400" dirty="0">
                <a:latin typeface="Ginto Normal" panose="02000005030000020004" pitchFamily="50" charset="0"/>
              </a:rPr>
              <a:t>Hebben jullie het in je om de uitdagingen van deze verdwenen wereld te overwinnen?</a:t>
            </a:r>
            <a:endParaRPr lang="en-US" sz="2400" dirty="0">
              <a:latin typeface="Ginto Normal" panose="02000005030000020004" pitchFamily="50" charset="0"/>
            </a:endParaRPr>
          </a:p>
        </p:txBody>
      </p:sp>
    </p:spTree>
    <p:extLst>
      <p:ext uri="{BB962C8B-B14F-4D97-AF65-F5344CB8AC3E}">
        <p14:creationId xmlns:p14="http://schemas.microsoft.com/office/powerpoint/2010/main" val="20217084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9512" y="151236"/>
            <a:ext cx="1907704" cy="567646"/>
          </a:xfrm>
          <a:prstGeom prst="rect">
            <a:avLst/>
          </a:prstGeom>
        </p:spPr>
      </p:pic>
      <p:sp>
        <p:nvSpPr>
          <p:cNvPr id="6" name="Tekstvak 5">
            <a:extLst>
              <a:ext uri="{FF2B5EF4-FFF2-40B4-BE49-F238E27FC236}">
                <a16:creationId xmlns:a16="http://schemas.microsoft.com/office/drawing/2014/main" id="{5B6711CA-E04F-42A2-92A7-79083B3036ED}"/>
              </a:ext>
            </a:extLst>
          </p:cNvPr>
          <p:cNvSpPr txBox="1"/>
          <p:nvPr/>
        </p:nvSpPr>
        <p:spPr>
          <a:xfrm>
            <a:off x="2411759" y="718882"/>
            <a:ext cx="4320480" cy="584775"/>
          </a:xfrm>
          <a:prstGeom prst="rect">
            <a:avLst/>
          </a:prstGeom>
          <a:noFill/>
        </p:spPr>
        <p:txBody>
          <a:bodyPr wrap="square" rtlCol="0">
            <a:spAutoFit/>
          </a:bodyPr>
          <a:lstStyle/>
          <a:p>
            <a:r>
              <a:rPr lang="nl-NL" sz="3200" b="1" dirty="0"/>
              <a:t>Een bijzonder landschap</a:t>
            </a:r>
          </a:p>
        </p:txBody>
      </p:sp>
      <p:pic>
        <p:nvPicPr>
          <p:cNvPr id="3" name="Afbeelding 2">
            <a:extLst>
              <a:ext uri="{FF2B5EF4-FFF2-40B4-BE49-F238E27FC236}">
                <a16:creationId xmlns:a16="http://schemas.microsoft.com/office/drawing/2014/main" id="{C0A45F57-F538-45AD-9611-859128C7E74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907704" y="1506440"/>
            <a:ext cx="5328592" cy="4632678"/>
          </a:xfrm>
          <a:prstGeom prst="rect">
            <a:avLst/>
          </a:prstGeom>
        </p:spPr>
      </p:pic>
      <p:sp>
        <p:nvSpPr>
          <p:cNvPr id="2" name="Tekstvak 1">
            <a:extLst>
              <a:ext uri="{FF2B5EF4-FFF2-40B4-BE49-F238E27FC236}">
                <a16:creationId xmlns:a16="http://schemas.microsoft.com/office/drawing/2014/main" id="{A197A4B5-E07A-4A67-AE14-F6CF4BE725A3}"/>
              </a:ext>
            </a:extLst>
          </p:cNvPr>
          <p:cNvSpPr txBox="1"/>
          <p:nvPr/>
        </p:nvSpPr>
        <p:spPr>
          <a:xfrm>
            <a:off x="2843806" y="6293975"/>
            <a:ext cx="3456386" cy="369332"/>
          </a:xfrm>
          <a:prstGeom prst="rect">
            <a:avLst/>
          </a:prstGeom>
          <a:noFill/>
        </p:spPr>
        <p:txBody>
          <a:bodyPr wrap="square" rtlCol="0">
            <a:spAutoFit/>
          </a:bodyPr>
          <a:lstStyle/>
          <a:p>
            <a:r>
              <a:rPr lang="nl-NL" dirty="0">
                <a:latin typeface="Ginto Normal" panose="02000005030000020004" pitchFamily="50" charset="0"/>
                <a:hlinkClick r:id="rId5"/>
              </a:rPr>
              <a:t>https://youtu.be/H3dVav0uf4o</a:t>
            </a:r>
            <a:r>
              <a:rPr lang="nl-NL" dirty="0">
                <a:latin typeface="Ginto Normal" panose="02000005030000020004" pitchFamily="50" charset="0"/>
              </a:rPr>
              <a:t> </a:t>
            </a:r>
          </a:p>
        </p:txBody>
      </p:sp>
    </p:spTree>
    <p:extLst>
      <p:ext uri="{BB962C8B-B14F-4D97-AF65-F5344CB8AC3E}">
        <p14:creationId xmlns:p14="http://schemas.microsoft.com/office/powerpoint/2010/main" val="30935462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9512" y="151236"/>
            <a:ext cx="1907704" cy="567646"/>
          </a:xfrm>
          <a:prstGeom prst="rect">
            <a:avLst/>
          </a:prstGeom>
        </p:spPr>
      </p:pic>
      <p:sp>
        <p:nvSpPr>
          <p:cNvPr id="2" name="Tekstvak 1">
            <a:extLst>
              <a:ext uri="{FF2B5EF4-FFF2-40B4-BE49-F238E27FC236}">
                <a16:creationId xmlns:a16="http://schemas.microsoft.com/office/drawing/2014/main" id="{7E8CE536-4E4B-48D8-BB18-433BA3208A56}"/>
              </a:ext>
            </a:extLst>
          </p:cNvPr>
          <p:cNvSpPr txBox="1"/>
          <p:nvPr/>
        </p:nvSpPr>
        <p:spPr>
          <a:xfrm>
            <a:off x="2051720" y="718882"/>
            <a:ext cx="5040560" cy="584775"/>
          </a:xfrm>
          <a:prstGeom prst="rect">
            <a:avLst/>
          </a:prstGeom>
          <a:noFill/>
        </p:spPr>
        <p:txBody>
          <a:bodyPr wrap="square" rtlCol="0">
            <a:spAutoFit/>
          </a:bodyPr>
          <a:lstStyle/>
          <a:p>
            <a:r>
              <a:rPr lang="nl-NL" sz="3200" b="1" dirty="0"/>
              <a:t>1. IJs, zand, rivieren en zee</a:t>
            </a:r>
          </a:p>
        </p:txBody>
      </p:sp>
      <p:pic>
        <p:nvPicPr>
          <p:cNvPr id="6" name="Afbeelding 5" descr="Kratten met vondsten van ijstijdfauna na een visactie voor de kust van Zuid-Holland in 2013 (Luc Amkreutz).">
            <a:extLst>
              <a:ext uri="{FF2B5EF4-FFF2-40B4-BE49-F238E27FC236}">
                <a16:creationId xmlns:a16="http://schemas.microsoft.com/office/drawing/2014/main" id="{5B8FEE4E-14C3-4C76-9354-B9F313B9646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156176" y="2636912"/>
            <a:ext cx="2574032" cy="3861048"/>
          </a:xfrm>
          <a:prstGeom prst="rect">
            <a:avLst/>
          </a:prstGeom>
        </p:spPr>
      </p:pic>
      <p:pic>
        <p:nvPicPr>
          <p:cNvPr id="9" name="Afbeelding 8">
            <a:extLst>
              <a:ext uri="{FF2B5EF4-FFF2-40B4-BE49-F238E27FC236}">
                <a16:creationId xmlns:a16="http://schemas.microsoft.com/office/drawing/2014/main" id="{0083981A-249D-4184-B598-4BAA0DEB0BF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13792" y="3555040"/>
            <a:ext cx="3923690" cy="2942920"/>
          </a:xfrm>
          <a:prstGeom prst="rect">
            <a:avLst/>
          </a:prstGeom>
        </p:spPr>
      </p:pic>
      <p:pic>
        <p:nvPicPr>
          <p:cNvPr id="7" name="Afbeelding 6">
            <a:extLst>
              <a:ext uri="{FF2B5EF4-FFF2-40B4-BE49-F238E27FC236}">
                <a16:creationId xmlns:a16="http://schemas.microsoft.com/office/drawing/2014/main" id="{9B298F09-781E-4A40-A4CE-837F747E330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610155" y="1412776"/>
            <a:ext cx="3923690" cy="2615532"/>
          </a:xfrm>
          <a:prstGeom prst="rect">
            <a:avLst/>
          </a:prstGeom>
        </p:spPr>
      </p:pic>
    </p:spTree>
    <p:extLst>
      <p:ext uri="{BB962C8B-B14F-4D97-AF65-F5344CB8AC3E}">
        <p14:creationId xmlns:p14="http://schemas.microsoft.com/office/powerpoint/2010/main" val="5542464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9512" y="151236"/>
            <a:ext cx="1907704" cy="567646"/>
          </a:xfrm>
          <a:prstGeom prst="rect">
            <a:avLst/>
          </a:prstGeom>
        </p:spPr>
      </p:pic>
      <p:sp>
        <p:nvSpPr>
          <p:cNvPr id="2" name="Tekstvak 1">
            <a:extLst>
              <a:ext uri="{FF2B5EF4-FFF2-40B4-BE49-F238E27FC236}">
                <a16:creationId xmlns:a16="http://schemas.microsoft.com/office/drawing/2014/main" id="{7E8CE536-4E4B-48D8-BB18-433BA3208A56}"/>
              </a:ext>
            </a:extLst>
          </p:cNvPr>
          <p:cNvSpPr txBox="1"/>
          <p:nvPr/>
        </p:nvSpPr>
        <p:spPr>
          <a:xfrm>
            <a:off x="2771800" y="718882"/>
            <a:ext cx="3600400" cy="584775"/>
          </a:xfrm>
          <a:prstGeom prst="rect">
            <a:avLst/>
          </a:prstGeom>
          <a:noFill/>
        </p:spPr>
        <p:txBody>
          <a:bodyPr wrap="square" rtlCol="0">
            <a:spAutoFit/>
          </a:bodyPr>
          <a:lstStyle/>
          <a:p>
            <a:r>
              <a:rPr lang="nl-NL" sz="3200" b="1" dirty="0"/>
              <a:t>Vroegste bewoners</a:t>
            </a:r>
          </a:p>
        </p:txBody>
      </p:sp>
      <p:pic>
        <p:nvPicPr>
          <p:cNvPr id="4" name="Afbeelding 3">
            <a:extLst>
              <a:ext uri="{FF2B5EF4-FFF2-40B4-BE49-F238E27FC236}">
                <a16:creationId xmlns:a16="http://schemas.microsoft.com/office/drawing/2014/main" id="{BAB32D20-C3E0-4874-A92F-E493B9D414F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31863" y="1296908"/>
            <a:ext cx="6264696" cy="4485522"/>
          </a:xfrm>
          <a:prstGeom prst="rect">
            <a:avLst/>
          </a:prstGeom>
        </p:spPr>
      </p:pic>
      <p:pic>
        <p:nvPicPr>
          <p:cNvPr id="1026" name="Picture 2">
            <a:extLst>
              <a:ext uri="{FF2B5EF4-FFF2-40B4-BE49-F238E27FC236}">
                <a16:creationId xmlns:a16="http://schemas.microsoft.com/office/drawing/2014/main" id="{F467F86D-B6EB-417D-9DE5-CE96BB31E5E1}"/>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336839" y="4293096"/>
            <a:ext cx="3575298" cy="23456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5942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9512" y="151236"/>
            <a:ext cx="1907704" cy="567646"/>
          </a:xfrm>
          <a:prstGeom prst="rect">
            <a:avLst/>
          </a:prstGeom>
        </p:spPr>
      </p:pic>
      <p:sp>
        <p:nvSpPr>
          <p:cNvPr id="2" name="Tekstvak 1">
            <a:extLst>
              <a:ext uri="{FF2B5EF4-FFF2-40B4-BE49-F238E27FC236}">
                <a16:creationId xmlns:a16="http://schemas.microsoft.com/office/drawing/2014/main" id="{7E8CE536-4E4B-48D8-BB18-433BA3208A56}"/>
              </a:ext>
            </a:extLst>
          </p:cNvPr>
          <p:cNvSpPr txBox="1"/>
          <p:nvPr/>
        </p:nvSpPr>
        <p:spPr>
          <a:xfrm>
            <a:off x="2051720" y="1000763"/>
            <a:ext cx="5040560" cy="584775"/>
          </a:xfrm>
          <a:prstGeom prst="rect">
            <a:avLst/>
          </a:prstGeom>
          <a:noFill/>
        </p:spPr>
        <p:txBody>
          <a:bodyPr wrap="square" rtlCol="0">
            <a:spAutoFit/>
          </a:bodyPr>
          <a:lstStyle/>
          <a:p>
            <a:pPr algn="ctr"/>
            <a:r>
              <a:rPr lang="nl-NL" sz="3200" b="1" dirty="0"/>
              <a:t>2. De winter komt!</a:t>
            </a:r>
          </a:p>
        </p:txBody>
      </p:sp>
      <p:pic>
        <p:nvPicPr>
          <p:cNvPr id="6" name="Afbeelding 5">
            <a:extLst>
              <a:ext uri="{FF2B5EF4-FFF2-40B4-BE49-F238E27FC236}">
                <a16:creationId xmlns:a16="http://schemas.microsoft.com/office/drawing/2014/main" id="{49912A18-3273-4735-98E9-F3B500C5511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03140" y="4905034"/>
            <a:ext cx="1848580" cy="1629399"/>
          </a:xfrm>
          <a:prstGeom prst="rect">
            <a:avLst/>
          </a:prstGeom>
        </p:spPr>
      </p:pic>
      <p:pic>
        <p:nvPicPr>
          <p:cNvPr id="8" name="Afbeelding 7">
            <a:extLst>
              <a:ext uri="{FF2B5EF4-FFF2-40B4-BE49-F238E27FC236}">
                <a16:creationId xmlns:a16="http://schemas.microsoft.com/office/drawing/2014/main" id="{021E329C-FDA2-4C83-BA06-14EFB661A7A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115191" y="1460953"/>
            <a:ext cx="3887500" cy="3666166"/>
          </a:xfrm>
          <a:prstGeom prst="rect">
            <a:avLst/>
          </a:prstGeom>
        </p:spPr>
      </p:pic>
      <p:pic>
        <p:nvPicPr>
          <p:cNvPr id="10" name="Afbeelding 9">
            <a:extLst>
              <a:ext uri="{FF2B5EF4-FFF2-40B4-BE49-F238E27FC236}">
                <a16:creationId xmlns:a16="http://schemas.microsoft.com/office/drawing/2014/main" id="{EDBD7E0E-ED86-46B3-963B-84FDE9555F1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54683" y="705341"/>
            <a:ext cx="2310861" cy="3055244"/>
          </a:xfrm>
          <a:prstGeom prst="rect">
            <a:avLst/>
          </a:prstGeom>
        </p:spPr>
      </p:pic>
      <p:pic>
        <p:nvPicPr>
          <p:cNvPr id="12" name="Afbeelding 11">
            <a:extLst>
              <a:ext uri="{FF2B5EF4-FFF2-40B4-BE49-F238E27FC236}">
                <a16:creationId xmlns:a16="http://schemas.microsoft.com/office/drawing/2014/main" id="{AE4F0FBE-C7E8-455F-AABB-7382289EE470}"/>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779912" y="4409862"/>
            <a:ext cx="3085013" cy="2141996"/>
          </a:xfrm>
          <a:prstGeom prst="rect">
            <a:avLst/>
          </a:prstGeom>
        </p:spPr>
      </p:pic>
      <p:pic>
        <p:nvPicPr>
          <p:cNvPr id="14" name="Afbeelding 13">
            <a:extLst>
              <a:ext uri="{FF2B5EF4-FFF2-40B4-BE49-F238E27FC236}">
                <a16:creationId xmlns:a16="http://schemas.microsoft.com/office/drawing/2014/main" id="{4732609E-2C97-4704-839A-7944B2A18120}"/>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677507" y="3760585"/>
            <a:ext cx="2886193" cy="1462664"/>
          </a:xfrm>
          <a:prstGeom prst="rect">
            <a:avLst/>
          </a:prstGeom>
        </p:spPr>
      </p:pic>
      <p:pic>
        <p:nvPicPr>
          <p:cNvPr id="16" name="Afbeelding 15">
            <a:extLst>
              <a:ext uri="{FF2B5EF4-FFF2-40B4-BE49-F238E27FC236}">
                <a16:creationId xmlns:a16="http://schemas.microsoft.com/office/drawing/2014/main" id="{D4F80C60-8F75-4CE6-B1F8-B661C71C3AFB}"/>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2635297" y="1632706"/>
            <a:ext cx="2479894" cy="1992529"/>
          </a:xfrm>
          <a:prstGeom prst="rect">
            <a:avLst/>
          </a:prstGeom>
        </p:spPr>
      </p:pic>
    </p:spTree>
    <p:extLst>
      <p:ext uri="{BB962C8B-B14F-4D97-AF65-F5344CB8AC3E}">
        <p14:creationId xmlns:p14="http://schemas.microsoft.com/office/powerpoint/2010/main" val="7185254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9512" y="151236"/>
            <a:ext cx="1907704" cy="567646"/>
          </a:xfrm>
          <a:prstGeom prst="rect">
            <a:avLst/>
          </a:prstGeom>
        </p:spPr>
      </p:pic>
      <p:sp>
        <p:nvSpPr>
          <p:cNvPr id="2" name="Tekstvak 1">
            <a:extLst>
              <a:ext uri="{FF2B5EF4-FFF2-40B4-BE49-F238E27FC236}">
                <a16:creationId xmlns:a16="http://schemas.microsoft.com/office/drawing/2014/main" id="{7E8CE536-4E4B-48D8-BB18-433BA3208A56}"/>
              </a:ext>
            </a:extLst>
          </p:cNvPr>
          <p:cNvSpPr txBox="1"/>
          <p:nvPr/>
        </p:nvSpPr>
        <p:spPr>
          <a:xfrm>
            <a:off x="2051720" y="718882"/>
            <a:ext cx="5040560" cy="584775"/>
          </a:xfrm>
          <a:prstGeom prst="rect">
            <a:avLst/>
          </a:prstGeom>
          <a:noFill/>
        </p:spPr>
        <p:txBody>
          <a:bodyPr wrap="square" rtlCol="0">
            <a:spAutoFit/>
          </a:bodyPr>
          <a:lstStyle/>
          <a:p>
            <a:r>
              <a:rPr lang="nl-NL" sz="3200" b="1" dirty="0"/>
              <a:t>3. Verhalen in steen</a:t>
            </a:r>
          </a:p>
        </p:txBody>
      </p:sp>
      <p:pic>
        <p:nvPicPr>
          <p:cNvPr id="6" name="Afbeelding 5" descr="Afbeelding met buiten, rots, boom, plant&#10;&#10;Automatisch gegenereerde beschrijving">
            <a:extLst>
              <a:ext uri="{FF2B5EF4-FFF2-40B4-BE49-F238E27FC236}">
                <a16:creationId xmlns:a16="http://schemas.microsoft.com/office/drawing/2014/main" id="{E058A774-AC1F-4264-9032-4A2554F22D5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986100" y="1368432"/>
            <a:ext cx="4583758" cy="5333538"/>
          </a:xfrm>
          <a:prstGeom prst="rect">
            <a:avLst/>
          </a:prstGeom>
        </p:spPr>
      </p:pic>
      <p:pic>
        <p:nvPicPr>
          <p:cNvPr id="8" name="Afbeelding 7">
            <a:extLst>
              <a:ext uri="{FF2B5EF4-FFF2-40B4-BE49-F238E27FC236}">
                <a16:creationId xmlns:a16="http://schemas.microsoft.com/office/drawing/2014/main" id="{FF7B1336-ECA4-455D-8F33-5BC460206DE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29306" y="5078249"/>
            <a:ext cx="2567319" cy="1623721"/>
          </a:xfrm>
          <a:prstGeom prst="rect">
            <a:avLst/>
          </a:prstGeom>
        </p:spPr>
      </p:pic>
      <p:pic>
        <p:nvPicPr>
          <p:cNvPr id="1026" name="Picture 2" descr="Nederlandse Neanderthaler Krij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9876" y="1871303"/>
            <a:ext cx="3636224" cy="3199878"/>
          </a:xfrm>
          <a:prstGeom prst="rect">
            <a:avLst/>
          </a:prstGeom>
          <a:noFill/>
          <a:extLst>
            <a:ext uri="{909E8E84-426E-40DD-AFC4-6F175D3DCCD1}">
              <a14:hiddenFill xmlns:a14="http://schemas.microsoft.com/office/drawing/2010/main">
                <a:solidFill>
                  <a:srgbClr val="FFFFFF"/>
                </a:solidFill>
              </a14:hiddenFill>
            </a:ext>
          </a:extLst>
        </p:spPr>
      </p:pic>
      <p:pic>
        <p:nvPicPr>
          <p:cNvPr id="10" name="Afbeelding 9">
            <a:extLst>
              <a:ext uri="{FF2B5EF4-FFF2-40B4-BE49-F238E27FC236}">
                <a16:creationId xmlns:a16="http://schemas.microsoft.com/office/drawing/2014/main" id="{FE10B2A2-E348-401A-998B-D9A53434CE81}"/>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rot="5400000">
            <a:off x="318234" y="872200"/>
            <a:ext cx="999149" cy="883646"/>
          </a:xfrm>
          <a:prstGeom prst="rect">
            <a:avLst/>
          </a:prstGeom>
        </p:spPr>
      </p:pic>
    </p:spTree>
    <p:extLst>
      <p:ext uri="{BB962C8B-B14F-4D97-AF65-F5344CB8AC3E}">
        <p14:creationId xmlns:p14="http://schemas.microsoft.com/office/powerpoint/2010/main" val="38720731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9512" y="151236"/>
            <a:ext cx="1907704" cy="567646"/>
          </a:xfrm>
          <a:prstGeom prst="rect">
            <a:avLst/>
          </a:prstGeom>
        </p:spPr>
      </p:pic>
      <p:sp>
        <p:nvSpPr>
          <p:cNvPr id="4" name="Rechthoek 3"/>
          <p:cNvSpPr/>
          <p:nvPr/>
        </p:nvSpPr>
        <p:spPr>
          <a:xfrm>
            <a:off x="1127442" y="1845399"/>
            <a:ext cx="6912768" cy="1384995"/>
          </a:xfrm>
          <a:prstGeom prst="rect">
            <a:avLst/>
          </a:prstGeom>
        </p:spPr>
        <p:txBody>
          <a:bodyPr wrap="square">
            <a:spAutoFit/>
          </a:bodyPr>
          <a:lstStyle/>
          <a:p>
            <a:pPr marL="457200" indent="-457200">
              <a:buFont typeface="Wingdings" panose="05000000000000000000" pitchFamily="2" charset="2"/>
              <a:buChar char="v"/>
            </a:pPr>
            <a:r>
              <a:rPr lang="nl-NL" sz="2800" dirty="0"/>
              <a:t>…</a:t>
            </a:r>
          </a:p>
          <a:p>
            <a:pPr marL="457200" indent="-457200">
              <a:buFont typeface="Wingdings" panose="05000000000000000000" pitchFamily="2" charset="2"/>
              <a:buChar char="v"/>
            </a:pPr>
            <a:r>
              <a:rPr lang="nl-NL" sz="2800" dirty="0"/>
              <a:t>…</a:t>
            </a:r>
          </a:p>
          <a:p>
            <a:pPr marL="457200" indent="-457200">
              <a:buFont typeface="Wingdings" panose="05000000000000000000" pitchFamily="2" charset="2"/>
              <a:buChar char="v"/>
            </a:pPr>
            <a:r>
              <a:rPr lang="nl-NL" sz="2800" dirty="0"/>
              <a:t>…</a:t>
            </a:r>
          </a:p>
        </p:txBody>
      </p:sp>
      <p:sp>
        <p:nvSpPr>
          <p:cNvPr id="2" name="Tekstvak 1">
            <a:extLst>
              <a:ext uri="{FF2B5EF4-FFF2-40B4-BE49-F238E27FC236}">
                <a16:creationId xmlns:a16="http://schemas.microsoft.com/office/drawing/2014/main" id="{7E8CE536-4E4B-48D8-BB18-433BA3208A56}"/>
              </a:ext>
            </a:extLst>
          </p:cNvPr>
          <p:cNvSpPr txBox="1"/>
          <p:nvPr/>
        </p:nvSpPr>
        <p:spPr>
          <a:xfrm>
            <a:off x="2051720" y="718882"/>
            <a:ext cx="5040560" cy="584775"/>
          </a:xfrm>
          <a:prstGeom prst="rect">
            <a:avLst/>
          </a:prstGeom>
          <a:noFill/>
        </p:spPr>
        <p:txBody>
          <a:bodyPr wrap="square" rtlCol="0">
            <a:spAutoFit/>
          </a:bodyPr>
          <a:lstStyle/>
          <a:p>
            <a:r>
              <a:rPr lang="nl-NL" sz="3200" b="1" dirty="0"/>
              <a:t>4. IJstijdkunst</a:t>
            </a:r>
          </a:p>
        </p:txBody>
      </p:sp>
      <p:pic>
        <p:nvPicPr>
          <p:cNvPr id="6" name="Afbeelding 5">
            <a:extLst>
              <a:ext uri="{FF2B5EF4-FFF2-40B4-BE49-F238E27FC236}">
                <a16:creationId xmlns:a16="http://schemas.microsoft.com/office/drawing/2014/main" id="{69DDE52E-0A85-4C0E-AA78-8B1825D2A53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717181" y="3917381"/>
            <a:ext cx="6264696" cy="2672360"/>
          </a:xfrm>
          <a:prstGeom prst="rect">
            <a:avLst/>
          </a:prstGeom>
        </p:spPr>
      </p:pic>
      <p:pic>
        <p:nvPicPr>
          <p:cNvPr id="7" name="Afbeelding 6" descr="Afbeelding met tekst, boom, buiten&#10;&#10;Automatisch gegenereerde beschrijving">
            <a:extLst>
              <a:ext uri="{FF2B5EF4-FFF2-40B4-BE49-F238E27FC236}">
                <a16:creationId xmlns:a16="http://schemas.microsoft.com/office/drawing/2014/main" id="{E5D6B9D2-769F-4B08-81CA-B7F878066BB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79512" y="1556792"/>
            <a:ext cx="4248472" cy="5060959"/>
          </a:xfrm>
          <a:prstGeom prst="rect">
            <a:avLst/>
          </a:prstGeom>
        </p:spPr>
      </p:pic>
      <p:pic>
        <p:nvPicPr>
          <p:cNvPr id="8" name="Afbeelding 7" descr="Afbeelding met nachthemel&#10;&#10;Automatisch gegenereerde beschrijving">
            <a:extLst>
              <a:ext uri="{FF2B5EF4-FFF2-40B4-BE49-F238E27FC236}">
                <a16:creationId xmlns:a16="http://schemas.microsoft.com/office/drawing/2014/main" id="{F9961AF8-DF00-4F78-B01F-97C1CF33BFB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572000" y="2062346"/>
            <a:ext cx="4332663" cy="1436080"/>
          </a:xfrm>
          <a:prstGeom prst="rect">
            <a:avLst/>
          </a:prstGeom>
        </p:spPr>
      </p:pic>
    </p:spTree>
    <p:extLst>
      <p:ext uri="{BB962C8B-B14F-4D97-AF65-F5344CB8AC3E}">
        <p14:creationId xmlns:p14="http://schemas.microsoft.com/office/powerpoint/2010/main" val="13124493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9512" y="151236"/>
            <a:ext cx="1907704" cy="567646"/>
          </a:xfrm>
          <a:prstGeom prst="rect">
            <a:avLst/>
          </a:prstGeom>
        </p:spPr>
      </p:pic>
      <p:sp>
        <p:nvSpPr>
          <p:cNvPr id="2" name="Tekstvak 1">
            <a:extLst>
              <a:ext uri="{FF2B5EF4-FFF2-40B4-BE49-F238E27FC236}">
                <a16:creationId xmlns:a16="http://schemas.microsoft.com/office/drawing/2014/main" id="{7E8CE536-4E4B-48D8-BB18-433BA3208A56}"/>
              </a:ext>
            </a:extLst>
          </p:cNvPr>
          <p:cNvSpPr txBox="1"/>
          <p:nvPr/>
        </p:nvSpPr>
        <p:spPr>
          <a:xfrm>
            <a:off x="2303748" y="718882"/>
            <a:ext cx="4536504" cy="584775"/>
          </a:xfrm>
          <a:prstGeom prst="rect">
            <a:avLst/>
          </a:prstGeom>
          <a:noFill/>
        </p:spPr>
        <p:txBody>
          <a:bodyPr wrap="square" rtlCol="0">
            <a:spAutoFit/>
          </a:bodyPr>
          <a:lstStyle/>
          <a:p>
            <a:r>
              <a:rPr lang="nl-NL" sz="3200" b="1" dirty="0"/>
              <a:t>Een verdrinkende wereld</a:t>
            </a:r>
          </a:p>
        </p:txBody>
      </p:sp>
      <p:pic>
        <p:nvPicPr>
          <p:cNvPr id="4" name="Afbeelding 3">
            <a:extLst>
              <a:ext uri="{FF2B5EF4-FFF2-40B4-BE49-F238E27FC236}">
                <a16:creationId xmlns:a16="http://schemas.microsoft.com/office/drawing/2014/main" id="{C95C8661-3C97-4645-B27D-703D467BBC9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39552" y="1412776"/>
            <a:ext cx="3827333" cy="4645623"/>
          </a:xfrm>
          <a:prstGeom prst="rect">
            <a:avLst/>
          </a:prstGeom>
        </p:spPr>
      </p:pic>
      <p:pic>
        <p:nvPicPr>
          <p:cNvPr id="9" name="Afbeelding 8" descr="Afbeelding met kaart&#10;&#10;Automatisch gegenereerde beschrijving">
            <a:extLst>
              <a:ext uri="{FF2B5EF4-FFF2-40B4-BE49-F238E27FC236}">
                <a16:creationId xmlns:a16="http://schemas.microsoft.com/office/drawing/2014/main" id="{17AB5B0F-ADA3-4F02-A011-ED8E5B0921B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769558" y="1429999"/>
            <a:ext cx="3834890" cy="4654799"/>
          </a:xfrm>
          <a:prstGeom prst="rect">
            <a:avLst/>
          </a:prstGeom>
        </p:spPr>
      </p:pic>
    </p:spTree>
    <p:extLst>
      <p:ext uri="{BB962C8B-B14F-4D97-AF65-F5344CB8AC3E}">
        <p14:creationId xmlns:p14="http://schemas.microsoft.com/office/powerpoint/2010/main" val="3301071504"/>
      </p:ext>
    </p:extLst>
  </p:cSld>
  <p:clrMapOvr>
    <a:masterClrMapping/>
  </p:clrMapOvr>
</p:sld>
</file>

<file path=ppt/theme/theme1.xml><?xml version="1.0" encoding="utf-8"?>
<a:theme xmlns:a="http://schemas.openxmlformats.org/drawingml/2006/main" name="Thema1">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Thema6</Template>
  <TotalTime>8427</TotalTime>
  <Words>2085</Words>
  <Application>Microsoft Office PowerPoint</Application>
  <PresentationFormat>Diavoorstelling (4:3)</PresentationFormat>
  <Paragraphs>208</Paragraphs>
  <Slides>15</Slides>
  <Notes>13</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15</vt:i4>
      </vt:variant>
    </vt:vector>
  </HeadingPairs>
  <TitlesOfParts>
    <vt:vector size="20" baseType="lpstr">
      <vt:lpstr>Arial</vt:lpstr>
      <vt:lpstr>Calibri</vt:lpstr>
      <vt:lpstr>Ginto Normal</vt:lpstr>
      <vt:lpstr>Wingdings</vt:lpstr>
      <vt:lpstr>Thema1</vt:lpstr>
      <vt:lpstr>PowerPoint-presentatie</vt:lpstr>
      <vt:lpstr>Digibordles  Doggerland</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Kijk voor meer informatie op: www.rmo.nl/doggerland </vt:lpstr>
    </vt:vector>
  </TitlesOfParts>
  <Company>RMO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HannekeK</dc:creator>
  <cp:lastModifiedBy>Marieke Peters</cp:lastModifiedBy>
  <cp:revision>325</cp:revision>
  <cp:lastPrinted>2018-08-22T13:03:16Z</cp:lastPrinted>
  <dcterms:created xsi:type="dcterms:W3CDTF">2010-04-26T08:55:38Z</dcterms:created>
  <dcterms:modified xsi:type="dcterms:W3CDTF">2021-09-08T08:44:33Z</dcterms:modified>
</cp:coreProperties>
</file>